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7"/>
  </p:notesMasterIdLst>
  <p:sldIdLst>
    <p:sldId id="256" r:id="rId5"/>
    <p:sldId id="257" r:id="rId6"/>
    <p:sldId id="259" r:id="rId7"/>
    <p:sldId id="261" r:id="rId8"/>
    <p:sldId id="258" r:id="rId9"/>
    <p:sldId id="260" r:id="rId10"/>
    <p:sldId id="262" r:id="rId11"/>
    <p:sldId id="263" r:id="rId12"/>
    <p:sldId id="264" r:id="rId13"/>
    <p:sldId id="265" r:id="rId14"/>
    <p:sldId id="267" r:id="rId15"/>
    <p:sldId id="266"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gNNf1EShj6HtRt1fCvRh9nqfPU9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7" name="Google Shape;23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Google Shape;24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 name="Google Shape;19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
        <p:cNvGrpSpPr/>
        <p:nvPr/>
      </p:nvGrpSpPr>
      <p:grpSpPr>
        <a:xfrm>
          <a:off x="0" y="0"/>
          <a:ext cx="0" cy="0"/>
          <a:chOff x="0" y="0"/>
          <a:chExt cx="0" cy="0"/>
        </a:xfrm>
      </p:grpSpPr>
      <p:sp>
        <p:nvSpPr>
          <p:cNvPr id="28" name="Google Shape;2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1"/>
          <p:cNvSpPr>
            <a:spLocks noGrp="1"/>
          </p:cNvSpPr>
          <p:nvPr>
            <p:ph type="pic" idx="2"/>
          </p:nvPr>
        </p:nvSpPr>
        <p:spPr>
          <a:xfrm>
            <a:off x="5183188" y="987425"/>
            <a:ext cx="6172200" cy="4873625"/>
          </a:xfrm>
          <a:prstGeom prst="rect">
            <a:avLst/>
          </a:prstGeom>
          <a:noFill/>
          <a:ln>
            <a:noFill/>
          </a:ln>
        </p:spPr>
      </p:sp>
      <p:sp>
        <p:nvSpPr>
          <p:cNvPr id="68" name="Google Shape;68;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7"/>
        <p:cNvGrpSpPr/>
        <p:nvPr/>
      </p:nvGrpSpPr>
      <p:grpSpPr>
        <a:xfrm>
          <a:off x="0" y="0"/>
          <a:ext cx="0" cy="0"/>
          <a:chOff x="0" y="0"/>
          <a:chExt cx="0" cy="0"/>
        </a:xfrm>
      </p:grpSpPr>
      <p:sp>
        <p:nvSpPr>
          <p:cNvPr id="88" name="Google Shape;88;p1"/>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9" name="Google Shape;89;p1"/>
          <p:cNvSpPr txBox="1">
            <a:spLocks noGrp="1"/>
          </p:cNvSpPr>
          <p:nvPr>
            <p:ph type="ctrTitle"/>
          </p:nvPr>
        </p:nvSpPr>
        <p:spPr>
          <a:xfrm>
            <a:off x="2002536" y="1261872"/>
            <a:ext cx="8238744" cy="311810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300"/>
              <a:buFont typeface="Calibri"/>
              <a:buNone/>
            </a:pPr>
            <a:r>
              <a:rPr lang="en-US" sz="5300" dirty="0">
                <a:solidFill>
                  <a:schemeClr val="accent1"/>
                </a:solidFill>
              </a:rPr>
              <a:t>Light Absorption Measurements in the Chemical Speciation Network (CSN)</a:t>
            </a:r>
            <a:endParaRPr dirty="0"/>
          </a:p>
        </p:txBody>
      </p:sp>
      <p:sp>
        <p:nvSpPr>
          <p:cNvPr id="90" name="Google Shape;90;p1"/>
          <p:cNvSpPr txBox="1">
            <a:spLocks noGrp="1"/>
          </p:cNvSpPr>
          <p:nvPr>
            <p:ph type="subTitle" idx="1"/>
          </p:nvPr>
        </p:nvSpPr>
        <p:spPr>
          <a:xfrm>
            <a:off x="2479761" y="4576294"/>
            <a:ext cx="7232478" cy="1225296"/>
          </a:xfrm>
          <a:prstGeom prst="rect">
            <a:avLst/>
          </a:prstGeom>
          <a:noFill/>
          <a:ln>
            <a:noFill/>
          </a:ln>
        </p:spPr>
        <p:txBody>
          <a:bodyPr spcFirstLastPara="1" wrap="square" lIns="91425" tIns="45700" rIns="91425" bIns="45700" anchor="t" anchorCtr="0">
            <a:normAutofit/>
          </a:bodyPr>
          <a:lstStyle/>
          <a:p>
            <a:pPr marL="0" lvl="0" indent="0" rtl="0">
              <a:lnSpc>
                <a:spcPct val="90000"/>
              </a:lnSpc>
              <a:spcBef>
                <a:spcPts val="0"/>
              </a:spcBef>
              <a:spcAft>
                <a:spcPts val="0"/>
              </a:spcAft>
              <a:buClr>
                <a:schemeClr val="dk1"/>
              </a:buClr>
              <a:buSzPts val="2400"/>
              <a:buNone/>
            </a:pPr>
            <a:r>
              <a:rPr lang="en-US" dirty="0"/>
              <a:t>Nicholas Spada, Nicole Hyslop, Jason Giacomo</a:t>
            </a:r>
            <a:endParaRPr dirty="0"/>
          </a:p>
          <a:p>
            <a:pPr marL="0" lvl="0" indent="0" rtl="0">
              <a:lnSpc>
                <a:spcPct val="90000"/>
              </a:lnSpc>
              <a:spcBef>
                <a:spcPts val="1000"/>
              </a:spcBef>
              <a:spcAft>
                <a:spcPts val="0"/>
              </a:spcAft>
              <a:buClr>
                <a:schemeClr val="dk1"/>
              </a:buClr>
              <a:buSzPts val="2400"/>
              <a:buNone/>
            </a:pPr>
            <a:r>
              <a:rPr lang="en-US" dirty="0"/>
              <a:t>UC Davis Air Quality Research Center</a:t>
            </a:r>
            <a:endParaRPr dirty="0"/>
          </a:p>
        </p:txBody>
      </p:sp>
      <p:sp>
        <p:nvSpPr>
          <p:cNvPr id="91" name="Google Shape;91;p1"/>
          <p:cNvSpPr/>
          <p:nvPr/>
        </p:nvSpPr>
        <p:spPr>
          <a:xfrm rot="10800000">
            <a:off x="1435823" y="3320139"/>
            <a:ext cx="300774" cy="259288"/>
          </a:xfrm>
          <a:prstGeom prst="triangle">
            <a:avLst>
              <a:gd name="adj" fmla="val 50000"/>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92" name="Google Shape;92;p1"/>
          <p:cNvGrpSpPr/>
          <p:nvPr/>
        </p:nvGrpSpPr>
        <p:grpSpPr>
          <a:xfrm>
            <a:off x="-329674" y="-59376"/>
            <a:ext cx="12515851" cy="6923798"/>
            <a:chOff x="-329674" y="-51881"/>
            <a:chExt cx="12515851" cy="6923798"/>
          </a:xfrm>
        </p:grpSpPr>
        <p:sp>
          <p:nvSpPr>
            <p:cNvPr id="93" name="Google Shape;93;p1"/>
            <p:cNvSpPr/>
            <p:nvPr/>
          </p:nvSpPr>
          <p:spPr>
            <a:xfrm>
              <a:off x="-329674" y="1298404"/>
              <a:ext cx="9702800" cy="5573512"/>
            </a:xfrm>
            <a:custGeom>
              <a:avLst/>
              <a:gdLst/>
              <a:ahLst/>
              <a:cxnLst/>
              <a:rect l="l" t="t" r="r" b="b"/>
              <a:pathLst>
                <a:path w="2038" h="1169" extrusionOk="0">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cmpd="sng">
              <a:solidFill>
                <a:schemeClr val="accent1">
                  <a:alpha val="14901"/>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
            <p:cNvSpPr/>
            <p:nvPr/>
          </p:nvSpPr>
          <p:spPr>
            <a:xfrm>
              <a:off x="670451" y="2018236"/>
              <a:ext cx="7373938" cy="4848892"/>
            </a:xfrm>
            <a:custGeom>
              <a:avLst/>
              <a:gdLst/>
              <a:ahLst/>
              <a:cxnLst/>
              <a:rect l="l" t="t" r="r" b="b"/>
              <a:pathLst>
                <a:path w="1549" h="1017" extrusionOk="0">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cmpd="sng">
              <a:solidFill>
                <a:schemeClr val="accent1">
                  <a:alpha val="17647"/>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5" name="Google Shape;95;p1"/>
            <p:cNvSpPr/>
            <p:nvPr/>
          </p:nvSpPr>
          <p:spPr>
            <a:xfrm>
              <a:off x="251351" y="1788400"/>
              <a:ext cx="8035925" cy="5083516"/>
            </a:xfrm>
            <a:custGeom>
              <a:avLst/>
              <a:gdLst/>
              <a:ahLst/>
              <a:cxnLst/>
              <a:rect l="l" t="t" r="r" b="b"/>
              <a:pathLst>
                <a:path w="1688" h="1066" extrusionOk="0">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cmpd="sng">
              <a:solidFill>
                <a:schemeClr val="accent1">
                  <a:alpha val="20000"/>
                </a:schemeClr>
              </a:solidFill>
              <a:prstDash val="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
            <p:cNvSpPr/>
            <p:nvPr/>
          </p:nvSpPr>
          <p:spPr>
            <a:xfrm>
              <a:off x="-1061" y="549842"/>
              <a:ext cx="10334625" cy="6322075"/>
            </a:xfrm>
            <a:custGeom>
              <a:avLst/>
              <a:gdLst/>
              <a:ahLst/>
              <a:cxnLst/>
              <a:rect l="l" t="t" r="r" b="b"/>
              <a:pathLst>
                <a:path w="2171" h="1326" extrusionOk="0">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cmpd="sng">
              <a:solidFill>
                <a:schemeClr val="accent1">
                  <a:alpha val="1098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1"/>
            <p:cNvSpPr/>
            <p:nvPr/>
          </p:nvSpPr>
          <p:spPr>
            <a:xfrm>
              <a:off x="3701" y="6186246"/>
              <a:ext cx="504825" cy="681527"/>
            </a:xfrm>
            <a:custGeom>
              <a:avLst/>
              <a:gdLst/>
              <a:ahLst/>
              <a:cxnLst/>
              <a:rect l="l" t="t" r="r" b="b"/>
              <a:pathLst>
                <a:path w="106" h="143" extrusionOk="0">
                  <a:moveTo>
                    <a:pt x="0" y="0"/>
                  </a:moveTo>
                  <a:cubicBezTo>
                    <a:pt x="35" y="54"/>
                    <a:pt x="70" y="101"/>
                    <a:pt x="106" y="143"/>
                  </a:cubicBezTo>
                </a:path>
              </a:pathLst>
            </a:custGeom>
            <a:noFill/>
            <a:ln w="9525" cap="flat" cmpd="sng">
              <a:solidFill>
                <a:schemeClr val="accent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1"/>
            <p:cNvSpPr/>
            <p:nvPr/>
          </p:nvSpPr>
          <p:spPr>
            <a:xfrm>
              <a:off x="-1061" y="-51881"/>
              <a:ext cx="11091863" cy="6923796"/>
            </a:xfrm>
            <a:custGeom>
              <a:avLst/>
              <a:gdLst/>
              <a:ahLst/>
              <a:cxnLst/>
              <a:rect l="l" t="t" r="r" b="b"/>
              <a:pathLst>
                <a:path w="2330" h="1452" extrusionOk="0">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cmpd="sng">
              <a:solidFill>
                <a:schemeClr val="accent1">
                  <a:alpha val="7843"/>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
            <p:cNvSpPr/>
            <p:nvPr/>
          </p:nvSpPr>
          <p:spPr>
            <a:xfrm>
              <a:off x="5426601" y="5579"/>
              <a:ext cx="5788025" cy="6847184"/>
            </a:xfrm>
            <a:custGeom>
              <a:avLst/>
              <a:gdLst/>
              <a:ahLst/>
              <a:cxnLst/>
              <a:rect l="l" t="t" r="r" b="b"/>
              <a:pathLst>
                <a:path w="1216" h="1436" extrusionOk="0">
                  <a:moveTo>
                    <a:pt x="1094" y="1436"/>
                  </a:moveTo>
                  <a:cubicBezTo>
                    <a:pt x="1216" y="1114"/>
                    <a:pt x="904" y="770"/>
                    <a:pt x="709" y="551"/>
                  </a:cubicBezTo>
                  <a:cubicBezTo>
                    <a:pt x="509" y="327"/>
                    <a:pt x="274" y="127"/>
                    <a:pt x="0" y="0"/>
                  </a:cubicBezTo>
                </a:path>
              </a:pathLst>
            </a:custGeom>
            <a:noFill/>
            <a:ln w="9525" cap="flat" cmpd="sng">
              <a:solidFill>
                <a:schemeClr val="accent1">
                  <a:alpha val="6666"/>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
            <p:cNvSpPr/>
            <p:nvPr/>
          </p:nvSpPr>
          <p:spPr>
            <a:xfrm>
              <a:off x="-1061" y="5579"/>
              <a:ext cx="1057275" cy="614491"/>
            </a:xfrm>
            <a:custGeom>
              <a:avLst/>
              <a:gdLst/>
              <a:ahLst/>
              <a:cxnLst/>
              <a:rect l="l" t="t" r="r" b="b"/>
              <a:pathLst>
                <a:path w="222" h="129" extrusionOk="0">
                  <a:moveTo>
                    <a:pt x="222" y="0"/>
                  </a:moveTo>
                  <a:cubicBezTo>
                    <a:pt x="152" y="35"/>
                    <a:pt x="76" y="78"/>
                    <a:pt x="0" y="129"/>
                  </a:cubicBezTo>
                </a:path>
              </a:pathLst>
            </a:custGeom>
            <a:noFill/>
            <a:ln w="9525" cap="flat" cmpd="sng">
              <a:solidFill>
                <a:schemeClr val="accent1">
                  <a:alpha val="7843"/>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1"/>
            <p:cNvSpPr/>
            <p:nvPr/>
          </p:nvSpPr>
          <p:spPr>
            <a:xfrm>
              <a:off x="5821889" y="5579"/>
              <a:ext cx="5588000" cy="6866337"/>
            </a:xfrm>
            <a:custGeom>
              <a:avLst/>
              <a:gdLst/>
              <a:ahLst/>
              <a:cxnLst/>
              <a:rect l="l" t="t" r="r" b="b"/>
              <a:pathLst>
                <a:path w="1174" h="1440" extrusionOk="0">
                  <a:moveTo>
                    <a:pt x="1067" y="1440"/>
                  </a:moveTo>
                  <a:cubicBezTo>
                    <a:pt x="1174" y="1124"/>
                    <a:pt x="887" y="797"/>
                    <a:pt x="698" y="577"/>
                  </a:cubicBezTo>
                  <a:cubicBezTo>
                    <a:pt x="500" y="348"/>
                    <a:pt x="270" y="141"/>
                    <a:pt x="0" y="0"/>
                  </a:cubicBezTo>
                </a:path>
              </a:pathLst>
            </a:custGeom>
            <a:noFill/>
            <a:ln w="9525" cap="flat" cmpd="sng">
              <a:solidFill>
                <a:schemeClr val="accent1">
                  <a:alpha val="5882"/>
                </a:schemeClr>
              </a:solidFill>
              <a:prstDash val="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
            <p:cNvSpPr/>
            <p:nvPr/>
          </p:nvSpPr>
          <p:spPr>
            <a:xfrm>
              <a:off x="3701" y="790"/>
              <a:ext cx="595313" cy="352734"/>
            </a:xfrm>
            <a:custGeom>
              <a:avLst/>
              <a:gdLst/>
              <a:ahLst/>
              <a:cxnLst/>
              <a:rect l="l" t="t" r="r" b="b"/>
              <a:pathLst>
                <a:path w="125" h="74" extrusionOk="0">
                  <a:moveTo>
                    <a:pt x="125" y="0"/>
                  </a:moveTo>
                  <a:cubicBezTo>
                    <a:pt x="85" y="22"/>
                    <a:pt x="43" y="47"/>
                    <a:pt x="0" y="74"/>
                  </a:cubicBezTo>
                </a:path>
              </a:pathLst>
            </a:custGeom>
            <a:noFill/>
            <a:ln w="9525" cap="flat" cmpd="sng">
              <a:solidFill>
                <a:schemeClr val="accent1">
                  <a:alpha val="5882"/>
                </a:schemeClr>
              </a:solidFill>
              <a:prstDash val="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
            <p:cNvSpPr/>
            <p:nvPr/>
          </p:nvSpPr>
          <p:spPr>
            <a:xfrm>
              <a:off x="6012389" y="5579"/>
              <a:ext cx="5497513" cy="6866337"/>
            </a:xfrm>
            <a:custGeom>
              <a:avLst/>
              <a:gdLst/>
              <a:ahLst/>
              <a:cxnLst/>
              <a:rect l="l" t="t" r="r" b="b"/>
              <a:pathLst>
                <a:path w="1155" h="1440" extrusionOk="0">
                  <a:moveTo>
                    <a:pt x="1056" y="1440"/>
                  </a:moveTo>
                  <a:cubicBezTo>
                    <a:pt x="1155" y="1123"/>
                    <a:pt x="875" y="801"/>
                    <a:pt x="686" y="580"/>
                  </a:cubicBezTo>
                  <a:cubicBezTo>
                    <a:pt x="491" y="352"/>
                    <a:pt x="264" y="145"/>
                    <a:pt x="0" y="0"/>
                  </a:cubicBezTo>
                </a:path>
              </a:pathLst>
            </a:custGeom>
            <a:noFill/>
            <a:ln w="12700" cap="flat" cmpd="sng">
              <a:solidFill>
                <a:schemeClr val="accent1">
                  <a:alpha val="4705"/>
                </a:schemeClr>
              </a:solidFill>
              <a:prstDash val="dashDot"/>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
            <p:cNvSpPr/>
            <p:nvPr/>
          </p:nvSpPr>
          <p:spPr>
            <a:xfrm>
              <a:off x="-1061" y="5579"/>
              <a:ext cx="357188" cy="213875"/>
            </a:xfrm>
            <a:custGeom>
              <a:avLst/>
              <a:gdLst/>
              <a:ahLst/>
              <a:cxnLst/>
              <a:rect l="l" t="t" r="r" b="b"/>
              <a:pathLst>
                <a:path w="75" h="45" extrusionOk="0">
                  <a:moveTo>
                    <a:pt x="75" y="0"/>
                  </a:moveTo>
                  <a:cubicBezTo>
                    <a:pt x="50" y="14"/>
                    <a:pt x="25" y="29"/>
                    <a:pt x="0" y="45"/>
                  </a:cubicBezTo>
                </a:path>
              </a:pathLst>
            </a:custGeom>
            <a:noFill/>
            <a:ln w="12700" cap="flat" cmpd="sng">
              <a:solidFill>
                <a:schemeClr val="accent1">
                  <a:alpha val="4705"/>
                </a:schemeClr>
              </a:solidFill>
              <a:prstDash val="dashDot"/>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
            <p:cNvSpPr/>
            <p:nvPr/>
          </p:nvSpPr>
          <p:spPr>
            <a:xfrm>
              <a:off x="6210826" y="790"/>
              <a:ext cx="5522913" cy="6871126"/>
            </a:xfrm>
            <a:custGeom>
              <a:avLst/>
              <a:gdLst/>
              <a:ahLst/>
              <a:cxnLst/>
              <a:rect l="l" t="t" r="r" b="b"/>
              <a:pathLst>
                <a:path w="1160" h="1441" extrusionOk="0">
                  <a:moveTo>
                    <a:pt x="1053" y="1441"/>
                  </a:moveTo>
                  <a:cubicBezTo>
                    <a:pt x="1160" y="1129"/>
                    <a:pt x="892" y="817"/>
                    <a:pt x="705" y="599"/>
                  </a:cubicBezTo>
                  <a:cubicBezTo>
                    <a:pt x="503" y="365"/>
                    <a:pt x="270" y="152"/>
                    <a:pt x="0" y="0"/>
                  </a:cubicBezTo>
                </a:path>
              </a:pathLst>
            </a:custGeom>
            <a:noFill/>
            <a:ln w="9525" cap="flat" cmpd="sng">
              <a:solidFill>
                <a:schemeClr val="accent1">
                  <a:alpha val="3921"/>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
            <p:cNvSpPr/>
            <p:nvPr/>
          </p:nvSpPr>
          <p:spPr>
            <a:xfrm>
              <a:off x="6463239" y="5579"/>
              <a:ext cx="5413375" cy="6866337"/>
            </a:xfrm>
            <a:custGeom>
              <a:avLst/>
              <a:gdLst/>
              <a:ahLst/>
              <a:cxnLst/>
              <a:rect l="l" t="t" r="r" b="b"/>
              <a:pathLst>
                <a:path w="1137" h="1440" extrusionOk="0">
                  <a:moveTo>
                    <a:pt x="1040" y="1440"/>
                  </a:moveTo>
                  <a:cubicBezTo>
                    <a:pt x="1137" y="1131"/>
                    <a:pt x="883" y="828"/>
                    <a:pt x="698" y="611"/>
                  </a:cubicBezTo>
                  <a:cubicBezTo>
                    <a:pt x="498" y="375"/>
                    <a:pt x="268" y="159"/>
                    <a:pt x="0" y="0"/>
                  </a:cubicBezTo>
                </a:path>
              </a:pathLst>
            </a:custGeom>
            <a:noFill/>
            <a:ln w="9525" cap="flat" cmpd="sng">
              <a:solidFill>
                <a:schemeClr val="accent1">
                  <a:alpha val="2745"/>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
            <p:cNvSpPr/>
            <p:nvPr/>
          </p:nvSpPr>
          <p:spPr>
            <a:xfrm>
              <a:off x="6877576" y="5579"/>
              <a:ext cx="5037138" cy="6861550"/>
            </a:xfrm>
            <a:custGeom>
              <a:avLst/>
              <a:gdLst/>
              <a:ahLst/>
              <a:cxnLst/>
              <a:rect l="l" t="t" r="r" b="b"/>
              <a:pathLst>
                <a:path w="1058" h="1439" extrusionOk="0">
                  <a:moveTo>
                    <a:pt x="1011" y="1439"/>
                  </a:moveTo>
                  <a:cubicBezTo>
                    <a:pt x="1058" y="1131"/>
                    <a:pt x="825" y="841"/>
                    <a:pt x="648" y="617"/>
                  </a:cubicBezTo>
                  <a:cubicBezTo>
                    <a:pt x="462" y="383"/>
                    <a:pt x="248" y="168"/>
                    <a:pt x="0" y="0"/>
                  </a:cubicBezTo>
                </a:path>
              </a:pathLst>
            </a:custGeom>
            <a:noFill/>
            <a:ln w="9525" cap="flat" cmpd="sng">
              <a:solidFill>
                <a:schemeClr val="accent1">
                  <a:alpha val="4705"/>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
            <p:cNvSpPr/>
            <p:nvPr/>
          </p:nvSpPr>
          <p:spPr>
            <a:xfrm>
              <a:off x="8768289" y="5579"/>
              <a:ext cx="3417888" cy="2742066"/>
            </a:xfrm>
            <a:custGeom>
              <a:avLst/>
              <a:gdLst/>
              <a:ahLst/>
              <a:cxnLst/>
              <a:rect l="l" t="t" r="r" b="b"/>
              <a:pathLst>
                <a:path w="718" h="575" extrusionOk="0">
                  <a:moveTo>
                    <a:pt x="718" y="575"/>
                  </a:moveTo>
                  <a:cubicBezTo>
                    <a:pt x="500" y="360"/>
                    <a:pt x="260" y="163"/>
                    <a:pt x="0" y="0"/>
                  </a:cubicBezTo>
                </a:path>
              </a:pathLst>
            </a:custGeom>
            <a:noFill/>
            <a:ln w="9525" cap="flat" cmpd="sng">
              <a:solidFill>
                <a:schemeClr val="accent1">
                  <a:alpha val="3921"/>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
            <p:cNvSpPr/>
            <p:nvPr/>
          </p:nvSpPr>
          <p:spPr>
            <a:xfrm>
              <a:off x="9235014" y="10367"/>
              <a:ext cx="2951163" cy="2555325"/>
            </a:xfrm>
            <a:custGeom>
              <a:avLst/>
              <a:gdLst/>
              <a:ahLst/>
              <a:cxnLst/>
              <a:rect l="l" t="t" r="r" b="b"/>
              <a:pathLst>
                <a:path w="620" h="536" extrusionOk="0">
                  <a:moveTo>
                    <a:pt x="620" y="536"/>
                  </a:moveTo>
                  <a:cubicBezTo>
                    <a:pt x="404" y="314"/>
                    <a:pt x="196" y="138"/>
                    <a:pt x="0" y="0"/>
                  </a:cubicBezTo>
                </a:path>
              </a:pathLst>
            </a:custGeom>
            <a:noFill/>
            <a:ln w="9525" cap="flat" cmpd="sng">
              <a:solidFill>
                <a:schemeClr val="accent1">
                  <a:alpha val="3921"/>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
            <p:cNvSpPr/>
            <p:nvPr/>
          </p:nvSpPr>
          <p:spPr>
            <a:xfrm>
              <a:off x="10020826" y="5579"/>
              <a:ext cx="2165350" cy="1358265"/>
            </a:xfrm>
            <a:custGeom>
              <a:avLst/>
              <a:gdLst/>
              <a:ahLst/>
              <a:cxnLst/>
              <a:rect l="l" t="t" r="r" b="b"/>
              <a:pathLst>
                <a:path w="455" h="285" extrusionOk="0">
                  <a:moveTo>
                    <a:pt x="0" y="0"/>
                  </a:moveTo>
                  <a:cubicBezTo>
                    <a:pt x="153" y="85"/>
                    <a:pt x="308" y="180"/>
                    <a:pt x="455" y="285"/>
                  </a:cubicBezTo>
                </a:path>
              </a:pathLst>
            </a:custGeom>
            <a:noFill/>
            <a:ln w="9525" cap="flat" cmpd="sng">
              <a:solidFill>
                <a:schemeClr val="accent1">
                  <a:alpha val="3921"/>
                </a:schemeClr>
              </a:solidFill>
              <a:prstDash val="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
            <p:cNvSpPr/>
            <p:nvPr/>
          </p:nvSpPr>
          <p:spPr>
            <a:xfrm>
              <a:off x="11290826" y="5579"/>
              <a:ext cx="895350" cy="534687"/>
            </a:xfrm>
            <a:custGeom>
              <a:avLst/>
              <a:gdLst/>
              <a:ahLst/>
              <a:cxnLst/>
              <a:rect l="l" t="t" r="r" b="b"/>
              <a:pathLst>
                <a:path w="188" h="112" extrusionOk="0">
                  <a:moveTo>
                    <a:pt x="0" y="0"/>
                  </a:moveTo>
                  <a:cubicBezTo>
                    <a:pt x="63" y="36"/>
                    <a:pt x="126" y="73"/>
                    <a:pt x="188" y="112"/>
                  </a:cubicBezTo>
                </a:path>
              </a:pathLst>
            </a:custGeom>
            <a:noFill/>
            <a:ln w="9525" cap="flat" cmpd="sng">
              <a:solidFill>
                <a:schemeClr val="accent1">
                  <a:alpha val="2745"/>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90">
                                            <p:txEl>
                                              <p:pRg st="0" end="0"/>
                                            </p:txEl>
                                          </p:spTgt>
                                        </p:tgtEl>
                                        <p:attrNameLst>
                                          <p:attrName>style.visibility</p:attrName>
                                        </p:attrNameLst>
                                      </p:cBhvr>
                                      <p:to>
                                        <p:strVal val="visible"/>
                                      </p:to>
                                    </p:set>
                                    <p:animEffect transition="in" filter="fade">
                                      <p:cBhvr>
                                        <p:cTn id="7" dur="700"/>
                                        <p:tgtEl>
                                          <p:spTgt spid="90">
                                            <p:txEl>
                                              <p:pRg st="0" end="0"/>
                                            </p:txEl>
                                          </p:spTgt>
                                        </p:tgtEl>
                                      </p:cBhvr>
                                    </p:animEffect>
                                  </p:childTnLst>
                                </p:cTn>
                              </p:par>
                              <p:par>
                                <p:cTn id="8" presetID="10" presetClass="entr" presetSubtype="0" fill="hold" nodeType="withEffect">
                                  <p:stCondLst>
                                    <p:cond delay="1000"/>
                                  </p:stCondLst>
                                  <p:childTnLst>
                                    <p:set>
                                      <p:cBhvr>
                                        <p:cTn id="9" dur="1" fill="hold">
                                          <p:stCondLst>
                                            <p:cond delay="0"/>
                                          </p:stCondLst>
                                        </p:cTn>
                                        <p:tgtEl>
                                          <p:spTgt spid="90">
                                            <p:txEl>
                                              <p:pRg st="1" end="1"/>
                                            </p:txEl>
                                          </p:spTgt>
                                        </p:tgtEl>
                                        <p:attrNameLst>
                                          <p:attrName>style.visibility</p:attrName>
                                        </p:attrNameLst>
                                      </p:cBhvr>
                                      <p:to>
                                        <p:strVal val="visible"/>
                                      </p:to>
                                    </p:set>
                                    <p:animEffect transition="in" filter="fade">
                                      <p:cBhvr>
                                        <p:cTn id="10" dur="700"/>
                                        <p:tgtEl>
                                          <p:spTgt spid="90">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500"/>
                                  </p:stCondLst>
                                  <p:childTnLst>
                                    <p:set>
                                      <p:cBhvr>
                                        <p:cTn id="14" dur="1" fill="hold">
                                          <p:stCondLst>
                                            <p:cond delay="0"/>
                                          </p:stCondLst>
                                        </p:cTn>
                                        <p:tgtEl>
                                          <p:spTgt spid="89"/>
                                        </p:tgtEl>
                                        <p:attrNameLst>
                                          <p:attrName>style.visibility</p:attrName>
                                        </p:attrNameLst>
                                      </p:cBhvr>
                                      <p:to>
                                        <p:strVal val="visible"/>
                                      </p:to>
                                    </p:set>
                                    <p:animEffect transition="in" filter="fade">
                                      <p:cBhvr>
                                        <p:cTn id="15" dur="7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8"/>
        <p:cNvGrpSpPr/>
        <p:nvPr/>
      </p:nvGrpSpPr>
      <p:grpSpPr>
        <a:xfrm>
          <a:off x="0" y="0"/>
          <a:ext cx="0" cy="0"/>
          <a:chOff x="0" y="0"/>
          <a:chExt cx="0" cy="0"/>
        </a:xfrm>
      </p:grpSpPr>
      <p:sp>
        <p:nvSpPr>
          <p:cNvPr id="239" name="Google Shape;239;p10"/>
          <p:cNvSpPr txBox="1"/>
          <p:nvPr/>
        </p:nvSpPr>
        <p:spPr>
          <a:xfrm>
            <a:off x="484214" y="557784"/>
            <a:ext cx="3872249" cy="5941628"/>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r>
              <a:rPr lang="en-US" sz="2000" b="0" i="0" u="none" strike="noStrike" dirty="0">
                <a:solidFill>
                  <a:schemeClr val="dk1"/>
                </a:solidFill>
                <a:latin typeface="Calibri"/>
                <a:ea typeface="Calibri"/>
                <a:cs typeface="Calibri"/>
                <a:sym typeface="Calibri"/>
              </a:rPr>
              <a:t>Time-series plot showing light absorption results from HIPS (orange) and TOA (ECTR in black and BC in blue) analyses of samples collected at the North Little Rock, Arkansas, CSN site. The points show the ratio of ECTR with HIPS; gray circles indicate values within the expected range and green squares indicate high or low ratios. Typically, all three parameters trend well together.  On the October 16</a:t>
            </a:r>
            <a:r>
              <a:rPr lang="en-US" sz="2000" b="0" i="0" u="none" strike="noStrike" baseline="30000" dirty="0">
                <a:solidFill>
                  <a:schemeClr val="dk1"/>
                </a:solidFill>
                <a:latin typeface="Calibri"/>
                <a:ea typeface="Calibri"/>
                <a:cs typeface="Calibri"/>
                <a:sym typeface="Calibri"/>
              </a:rPr>
              <a:t>th</a:t>
            </a:r>
            <a:r>
              <a:rPr lang="en-US" sz="2000" b="0" i="0" u="none" strike="noStrike" dirty="0">
                <a:solidFill>
                  <a:schemeClr val="dk1"/>
                </a:solidFill>
                <a:latin typeface="Calibri"/>
                <a:ea typeface="Calibri"/>
                <a:cs typeface="Calibri"/>
                <a:sym typeface="Calibri"/>
              </a:rPr>
              <a:t> and 19</a:t>
            </a:r>
            <a:r>
              <a:rPr lang="en-US" sz="2000" b="0" i="0" u="none" strike="noStrike" baseline="30000" dirty="0">
                <a:solidFill>
                  <a:schemeClr val="dk1"/>
                </a:solidFill>
                <a:latin typeface="Calibri"/>
                <a:ea typeface="Calibri"/>
                <a:cs typeface="Calibri"/>
                <a:sym typeface="Calibri"/>
              </a:rPr>
              <a:t>th</a:t>
            </a:r>
            <a:r>
              <a:rPr lang="en-US" sz="2000" b="0" i="0" u="none" strike="noStrike" dirty="0">
                <a:solidFill>
                  <a:schemeClr val="dk1"/>
                </a:solidFill>
                <a:latin typeface="Calibri"/>
                <a:ea typeface="Calibri"/>
                <a:cs typeface="Calibri"/>
                <a:sym typeface="Calibri"/>
              </a:rPr>
              <a:t> sample dates, the inter-sampler results disagree. A pair of consecutive mismatches with one high and the other low</a:t>
            </a:r>
            <a:r>
              <a:rPr lang="en-US" sz="2000" dirty="0">
                <a:solidFill>
                  <a:srgbClr val="FF0000"/>
                </a:solidFill>
                <a:latin typeface="Calibri"/>
                <a:ea typeface="Calibri"/>
                <a:cs typeface="Calibri"/>
                <a:sym typeface="Calibri"/>
              </a:rPr>
              <a:t> </a:t>
            </a:r>
            <a:r>
              <a:rPr lang="en-US" sz="2000" dirty="0">
                <a:solidFill>
                  <a:schemeClr val="tx1"/>
                </a:solidFill>
                <a:latin typeface="Calibri"/>
                <a:ea typeface="Calibri"/>
                <a:cs typeface="Calibri"/>
                <a:sym typeface="Calibri"/>
              </a:rPr>
              <a:t>suggest an inadvertent swap between the two quartz samples, whose filters lack integral QR codes</a:t>
            </a:r>
            <a:r>
              <a:rPr lang="en-US" sz="2000" b="0" i="0" u="none" strike="noStrike" dirty="0">
                <a:solidFill>
                  <a:schemeClr val="tx1"/>
                </a:solidFill>
                <a:latin typeface="Calibri"/>
                <a:ea typeface="Calibri"/>
                <a:cs typeface="Calibri"/>
                <a:sym typeface="Calibri"/>
              </a:rPr>
              <a:t>. T</a:t>
            </a:r>
            <a:r>
              <a:rPr lang="en-US" sz="2000" b="0" i="0" u="none" strike="noStrike" dirty="0">
                <a:solidFill>
                  <a:schemeClr val="dk1"/>
                </a:solidFill>
                <a:latin typeface="Calibri"/>
                <a:ea typeface="Calibri"/>
                <a:cs typeface="Calibri"/>
                <a:sym typeface="Calibri"/>
              </a:rPr>
              <a:t>hese instances are investigated and corrected if sufficient evidence is found.</a:t>
            </a:r>
            <a:endParaRPr sz="2000" dirty="0">
              <a:solidFill>
                <a:schemeClr val="dk1"/>
              </a:solidFill>
              <a:latin typeface="Calibri"/>
              <a:ea typeface="Calibri"/>
              <a:cs typeface="Calibri"/>
              <a:sym typeface="Calibri"/>
            </a:endParaRPr>
          </a:p>
        </p:txBody>
      </p:sp>
      <p:sp>
        <p:nvSpPr>
          <p:cNvPr id="240" name="Google Shape;240;p10"/>
          <p:cNvSpPr/>
          <p:nvPr/>
        </p:nvSpPr>
        <p:spPr>
          <a:xfrm>
            <a:off x="4639056" y="0"/>
            <a:ext cx="7552944" cy="6858000"/>
          </a:xfrm>
          <a:prstGeom prst="rect">
            <a:avLst/>
          </a:prstGeom>
          <a:solidFill>
            <a:srgbClr val="C8CAC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1" name="Google Shape;241;p10"/>
          <p:cNvSpPr/>
          <p:nvPr/>
        </p:nvSpPr>
        <p:spPr>
          <a:xfrm>
            <a:off x="5123688" y="557784"/>
            <a:ext cx="6584098" cy="5739187"/>
          </a:xfrm>
          <a:prstGeom prst="roundRect">
            <a:avLst>
              <a:gd name="adj" fmla="val 0"/>
            </a:avLst>
          </a:prstGeom>
          <a:solidFill>
            <a:srgbClr val="FFFFFF"/>
          </a:solidFill>
          <a:ln w="9525" cap="flat" cmpd="sng">
            <a:solidFill>
              <a:srgbClr val="C8CACA"/>
            </a:solidFill>
            <a:prstDash val="solid"/>
            <a:miter lim="800000"/>
            <a:headEnd type="none" w="sm" len="sm"/>
            <a:tailEnd type="none" w="sm" len="sm"/>
          </a:ln>
          <a:effectLst>
            <a:outerShdw blurRad="57150" dist="19050" dir="5400000" algn="t" rotWithShape="0">
              <a:srgbClr val="000000">
                <a:alpha val="62745"/>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42" name="Google Shape;242;p10" descr="Chart, line chart&#10;&#10;Description automatically generated"/>
          <p:cNvPicPr preferRelativeResize="0"/>
          <p:nvPr/>
        </p:nvPicPr>
        <p:blipFill rotWithShape="1">
          <a:blip r:embed="rId3">
            <a:alphaModFix/>
          </a:blip>
          <a:srcRect/>
          <a:stretch/>
        </p:blipFill>
        <p:spPr>
          <a:xfrm>
            <a:off x="5405862" y="1915020"/>
            <a:ext cx="6019331" cy="302471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C33C30E-7967-4B59-ABC2-4440E0B4781D}"/>
              </a:ext>
            </a:extLst>
          </p:cNvPr>
          <p:cNvPicPr>
            <a:picLocks noChangeAspect="1"/>
          </p:cNvPicPr>
          <p:nvPr/>
        </p:nvPicPr>
        <p:blipFill>
          <a:blip r:embed="rId2"/>
          <a:stretch>
            <a:fillRect/>
          </a:stretch>
        </p:blipFill>
        <p:spPr>
          <a:xfrm>
            <a:off x="1174458" y="850535"/>
            <a:ext cx="9193654" cy="4178934"/>
          </a:xfrm>
          <a:prstGeom prst="rect">
            <a:avLst/>
          </a:prstGeom>
        </p:spPr>
      </p:pic>
      <p:sp>
        <p:nvSpPr>
          <p:cNvPr id="4" name="Title 3">
            <a:extLst>
              <a:ext uri="{FF2B5EF4-FFF2-40B4-BE49-F238E27FC236}">
                <a16:creationId xmlns:a16="http://schemas.microsoft.com/office/drawing/2014/main" id="{70A35190-4547-4974-A931-E7C80BA812EB}"/>
              </a:ext>
            </a:extLst>
          </p:cNvPr>
          <p:cNvSpPr>
            <a:spLocks noGrp="1"/>
          </p:cNvSpPr>
          <p:nvPr>
            <p:ph type="title"/>
          </p:nvPr>
        </p:nvSpPr>
        <p:spPr>
          <a:xfrm>
            <a:off x="520117" y="365126"/>
            <a:ext cx="10833683" cy="970818"/>
          </a:xfrm>
        </p:spPr>
        <p:txBody>
          <a:bodyPr>
            <a:normAutofit/>
          </a:bodyPr>
          <a:lstStyle/>
          <a:p>
            <a:r>
              <a:rPr lang="en-US" sz="4000" dirty="0"/>
              <a:t>Ratio of HIPS Filter Absorption (</a:t>
            </a:r>
            <a:r>
              <a:rPr lang="en-US" sz="4000" dirty="0" err="1"/>
              <a:t>fAbs</a:t>
            </a:r>
            <a:r>
              <a:rPr lang="en-US" sz="4000" dirty="0"/>
              <a:t>/10) to TOA EC</a:t>
            </a:r>
          </a:p>
        </p:txBody>
      </p:sp>
      <p:sp>
        <p:nvSpPr>
          <p:cNvPr id="5" name="Text Placeholder 4">
            <a:extLst>
              <a:ext uri="{FF2B5EF4-FFF2-40B4-BE49-F238E27FC236}">
                <a16:creationId xmlns:a16="http://schemas.microsoft.com/office/drawing/2014/main" id="{8E0B1466-12DA-4173-8F50-D7B628E35F69}"/>
              </a:ext>
            </a:extLst>
          </p:cNvPr>
          <p:cNvSpPr>
            <a:spLocks noGrp="1"/>
          </p:cNvSpPr>
          <p:nvPr>
            <p:ph type="body" idx="1"/>
          </p:nvPr>
        </p:nvSpPr>
        <p:spPr>
          <a:xfrm>
            <a:off x="520117" y="4876801"/>
            <a:ext cx="10951129" cy="1897884"/>
          </a:xfrm>
        </p:spPr>
        <p:txBody>
          <a:bodyPr>
            <a:normAutofit fontScale="77500" lnSpcReduction="20000"/>
          </a:bodyPr>
          <a:lstStyle/>
          <a:p>
            <a:r>
              <a:rPr lang="en-US" dirty="0"/>
              <a:t>Boxes span the 25</a:t>
            </a:r>
            <a:r>
              <a:rPr lang="en-US" baseline="30000" dirty="0"/>
              <a:t>th</a:t>
            </a:r>
            <a:r>
              <a:rPr lang="en-US" dirty="0"/>
              <a:t> to 75</a:t>
            </a:r>
            <a:r>
              <a:rPr lang="en-US" baseline="30000" dirty="0"/>
              <a:t>th</a:t>
            </a:r>
            <a:r>
              <a:rPr lang="en-US" dirty="0"/>
              <a:t> percentile range for each month for all sites in CSN, and the horizontal lines indicate the median values.  </a:t>
            </a:r>
          </a:p>
          <a:p>
            <a:r>
              <a:rPr lang="en-US" dirty="0"/>
              <a:t>Changes in the ratios can occur as a result of changes in analytical instrumentation, analytical techniques, or atmospheric composition.  </a:t>
            </a:r>
          </a:p>
          <a:p>
            <a:r>
              <a:rPr lang="en-US" dirty="0"/>
              <a:t>Light absorption measurements were not performed for a few months in late 2020 as a result of </a:t>
            </a:r>
            <a:r>
              <a:rPr lang="en-US" dirty="0" err="1"/>
              <a:t>Covid</a:t>
            </a:r>
            <a:r>
              <a:rPr lang="en-US" dirty="0"/>
              <a:t>-related shutdowns.  </a:t>
            </a:r>
          </a:p>
        </p:txBody>
      </p:sp>
    </p:spTree>
    <p:extLst>
      <p:ext uri="{BB962C8B-B14F-4D97-AF65-F5344CB8AC3E}">
        <p14:creationId xmlns:p14="http://schemas.microsoft.com/office/powerpoint/2010/main" val="3051107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7"/>
        <p:cNvGrpSpPr/>
        <p:nvPr/>
      </p:nvGrpSpPr>
      <p:grpSpPr>
        <a:xfrm>
          <a:off x="0" y="0"/>
          <a:ext cx="0" cy="0"/>
          <a:chOff x="0" y="0"/>
          <a:chExt cx="0" cy="0"/>
        </a:xfrm>
      </p:grpSpPr>
      <p:sp>
        <p:nvSpPr>
          <p:cNvPr id="248" name="Google Shape;248;p11"/>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9" name="Google Shape;249;p11"/>
          <p:cNvSpPr/>
          <p:nvPr/>
        </p:nvSpPr>
        <p:spPr>
          <a:xfrm>
            <a:off x="409710" y="1022350"/>
            <a:ext cx="709612" cy="2095501"/>
          </a:xfrm>
          <a:custGeom>
            <a:avLst/>
            <a:gdLst/>
            <a:ahLst/>
            <a:cxnLst/>
            <a:rect l="l" t="t" r="r" b="b"/>
            <a:pathLst>
              <a:path w="447" h="1363" extrusionOk="0">
                <a:moveTo>
                  <a:pt x="447" y="1363"/>
                </a:moveTo>
                <a:lnTo>
                  <a:pt x="0" y="987"/>
                </a:lnTo>
                <a:lnTo>
                  <a:pt x="0" y="0"/>
                </a:lnTo>
                <a:lnTo>
                  <a:pt x="447" y="376"/>
                </a:lnTo>
                <a:lnTo>
                  <a:pt x="447" y="1363"/>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0" name="Google Shape;250;p11"/>
          <p:cNvSpPr/>
          <p:nvPr/>
        </p:nvSpPr>
        <p:spPr>
          <a:xfrm>
            <a:off x="409710" y="837744"/>
            <a:ext cx="403225" cy="1705431"/>
          </a:xfrm>
          <a:custGeom>
            <a:avLst/>
            <a:gdLst/>
            <a:ahLst/>
            <a:cxnLst/>
            <a:rect l="l" t="t" r="r" b="b"/>
            <a:pathLst>
              <a:path w="254" h="1109" extrusionOk="0">
                <a:moveTo>
                  <a:pt x="254" y="987"/>
                </a:moveTo>
                <a:lnTo>
                  <a:pt x="0" y="1109"/>
                </a:lnTo>
                <a:lnTo>
                  <a:pt x="0" y="119"/>
                </a:lnTo>
                <a:lnTo>
                  <a:pt x="254" y="0"/>
                </a:lnTo>
                <a:lnTo>
                  <a:pt x="254" y="98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1" name="Google Shape;251;p11"/>
          <p:cNvSpPr/>
          <p:nvPr/>
        </p:nvSpPr>
        <p:spPr>
          <a:xfrm>
            <a:off x="644660" y="640894"/>
            <a:ext cx="168275" cy="1713195"/>
          </a:xfrm>
          <a:custGeom>
            <a:avLst/>
            <a:gdLst/>
            <a:ahLst/>
            <a:cxnLst/>
            <a:rect l="l" t="t" r="r" b="b"/>
            <a:pathLst>
              <a:path w="106" h="1114" extrusionOk="0">
                <a:moveTo>
                  <a:pt x="106" y="1114"/>
                </a:moveTo>
                <a:lnTo>
                  <a:pt x="0" y="1005"/>
                </a:lnTo>
                <a:lnTo>
                  <a:pt x="0" y="0"/>
                </a:lnTo>
                <a:lnTo>
                  <a:pt x="106" y="110"/>
                </a:lnTo>
                <a:lnTo>
                  <a:pt x="106" y="1114"/>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2" name="Google Shape;252;p11"/>
          <p:cNvSpPr/>
          <p:nvPr/>
        </p:nvSpPr>
        <p:spPr>
          <a:xfrm>
            <a:off x="11223203" y="635716"/>
            <a:ext cx="328612" cy="1742360"/>
          </a:xfrm>
          <a:custGeom>
            <a:avLst/>
            <a:gdLst/>
            <a:ahLst/>
            <a:cxnLst/>
            <a:rect l="l" t="t" r="r" b="b"/>
            <a:pathLst>
              <a:path w="207" h="1114" extrusionOk="0">
                <a:moveTo>
                  <a:pt x="207" y="987"/>
                </a:moveTo>
                <a:lnTo>
                  <a:pt x="0" y="1114"/>
                </a:lnTo>
                <a:lnTo>
                  <a:pt x="0" y="127"/>
                </a:lnTo>
                <a:lnTo>
                  <a:pt x="207" y="0"/>
                </a:lnTo>
                <a:lnTo>
                  <a:pt x="207" y="987"/>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3" name="Google Shape;253;p11"/>
          <p:cNvSpPr/>
          <p:nvPr/>
        </p:nvSpPr>
        <p:spPr>
          <a:xfrm>
            <a:off x="644055" y="635715"/>
            <a:ext cx="10907863" cy="1541457"/>
          </a:xfrm>
          <a:prstGeom prst="rect">
            <a:avLst/>
          </a:pr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4" name="Google Shape;254;p11"/>
          <p:cNvSpPr txBox="1">
            <a:spLocks noGrp="1"/>
          </p:cNvSpPr>
          <p:nvPr>
            <p:ph type="title"/>
          </p:nvPr>
        </p:nvSpPr>
        <p:spPr>
          <a:xfrm>
            <a:off x="958506" y="800392"/>
            <a:ext cx="10264697" cy="121210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US" sz="4000" dirty="0">
                <a:solidFill>
                  <a:srgbClr val="FFFFFF"/>
                </a:solidFill>
              </a:rPr>
              <a:t>Acknowledgements &amp; Reference</a:t>
            </a:r>
            <a:endParaRPr dirty="0"/>
          </a:p>
        </p:txBody>
      </p:sp>
      <p:sp>
        <p:nvSpPr>
          <p:cNvPr id="255" name="Google Shape;255;p11"/>
          <p:cNvSpPr txBox="1">
            <a:spLocks noGrp="1"/>
          </p:cNvSpPr>
          <p:nvPr>
            <p:ph type="body" idx="1"/>
          </p:nvPr>
        </p:nvSpPr>
        <p:spPr>
          <a:xfrm>
            <a:off x="1367624" y="2490436"/>
            <a:ext cx="9708995" cy="4114759"/>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400"/>
              <a:buNone/>
            </a:pPr>
            <a:r>
              <a:rPr lang="en-US" sz="2400" dirty="0"/>
              <a:t>This work was supported by the US Environmental Protection Agency (cooperative agreement grant #P21AC11294-00). The assumptions, findings, conclusions, judgements, and views presented herein are those of the authors and should not be interpreted as necessarily representing the Environmental Protection Agency’s policies</a:t>
            </a:r>
          </a:p>
          <a:p>
            <a:pPr marL="0" lvl="0" indent="0" algn="ctr" rtl="0">
              <a:lnSpc>
                <a:spcPct val="90000"/>
              </a:lnSpc>
              <a:spcBef>
                <a:spcPts val="0"/>
              </a:spcBef>
              <a:spcAft>
                <a:spcPts val="0"/>
              </a:spcAft>
              <a:buClr>
                <a:schemeClr val="dk1"/>
              </a:buClr>
              <a:buSzPts val="2400"/>
              <a:buNone/>
            </a:pPr>
            <a:endParaRPr lang="en-US" sz="2400" dirty="0"/>
          </a:p>
          <a:p>
            <a:pPr lvl="0" indent="-1463040">
              <a:spcBef>
                <a:spcPts val="0"/>
              </a:spcBef>
              <a:buSzPts val="2400"/>
              <a:buNone/>
            </a:pPr>
            <a:r>
              <a:rPr lang="en-US" sz="2400" dirty="0"/>
              <a:t>White, W. H., Trzepla, K., Hyslop, N. P., and Schichtel, B. A.: A critical review of filter transmittance measurements for aerosol light absorption, and de novo calibration for a decade of monitoring on PTFE membranes, Aerosol Sci. Tech., 50, 984–1002, 2016, https://doi.org/10.1080/02786826.2016.1211615.</a:t>
            </a:r>
            <a:r>
              <a:rPr lang="en-US" dirty="0"/>
              <a:t> </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5"/>
        <p:cNvGrpSpPr/>
        <p:nvPr/>
      </p:nvGrpSpPr>
      <p:grpSpPr>
        <a:xfrm>
          <a:off x="0" y="0"/>
          <a:ext cx="0" cy="0"/>
          <a:chOff x="0" y="0"/>
          <a:chExt cx="0" cy="0"/>
        </a:xfrm>
      </p:grpSpPr>
      <p:sp>
        <p:nvSpPr>
          <p:cNvPr id="116" name="Google Shape;116;p2"/>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17" name="Google Shape;117;p2"/>
          <p:cNvSpPr/>
          <p:nvPr/>
        </p:nvSpPr>
        <p:spPr>
          <a:xfrm>
            <a:off x="4142164" y="900814"/>
            <a:ext cx="759618" cy="5710965"/>
          </a:xfrm>
          <a:custGeom>
            <a:avLst/>
            <a:gdLst/>
            <a:ahLst/>
            <a:cxnLst/>
            <a:rect l="l" t="t" r="r" b="b"/>
            <a:pathLst>
              <a:path w="414" h="2447" extrusionOk="0">
                <a:moveTo>
                  <a:pt x="414" y="2447"/>
                </a:moveTo>
                <a:lnTo>
                  <a:pt x="0" y="2247"/>
                </a:lnTo>
                <a:lnTo>
                  <a:pt x="0" y="0"/>
                </a:lnTo>
                <a:lnTo>
                  <a:pt x="414" y="200"/>
                </a:lnTo>
                <a:lnTo>
                  <a:pt x="414" y="2447"/>
                </a:lnTo>
                <a:close/>
              </a:path>
            </a:pathLst>
          </a:custGeom>
          <a:solidFill>
            <a:srgbClr val="2F549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 name="Google Shape;118;p2"/>
          <p:cNvSpPr/>
          <p:nvPr/>
        </p:nvSpPr>
        <p:spPr>
          <a:xfrm>
            <a:off x="4144437" y="633165"/>
            <a:ext cx="482654" cy="5521414"/>
          </a:xfrm>
          <a:custGeom>
            <a:avLst/>
            <a:gdLst/>
            <a:ahLst/>
            <a:cxnLst/>
            <a:rect l="l" t="t" r="r" b="b"/>
            <a:pathLst>
              <a:path w="209" h="2358" extrusionOk="0">
                <a:moveTo>
                  <a:pt x="209" y="2246"/>
                </a:moveTo>
                <a:lnTo>
                  <a:pt x="0" y="2358"/>
                </a:lnTo>
                <a:lnTo>
                  <a:pt x="0" y="111"/>
                </a:lnTo>
                <a:lnTo>
                  <a:pt x="209" y="0"/>
                </a:lnTo>
                <a:lnTo>
                  <a:pt x="209" y="2246"/>
                </a:lnTo>
                <a:close/>
              </a:path>
            </a:pathLst>
          </a:custGeom>
          <a:solidFill>
            <a:srgbClr val="1F3864"/>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 name="Google Shape;119;p2"/>
          <p:cNvSpPr/>
          <p:nvPr/>
        </p:nvSpPr>
        <p:spPr>
          <a:xfrm>
            <a:off x="634621" y="636723"/>
            <a:ext cx="4000062" cy="5257799"/>
          </a:xfrm>
          <a:custGeom>
            <a:avLst/>
            <a:gdLst/>
            <a:ahLst/>
            <a:cxnLst/>
            <a:rect l="l" t="t" r="r" b="b"/>
            <a:pathLst>
              <a:path w="4634682" h="5257799" extrusionOk="0">
                <a:moveTo>
                  <a:pt x="0" y="0"/>
                </a:moveTo>
                <a:lnTo>
                  <a:pt x="4634682" y="0"/>
                </a:lnTo>
                <a:lnTo>
                  <a:pt x="4634682" y="5257799"/>
                </a:lnTo>
                <a:lnTo>
                  <a:pt x="0" y="5257799"/>
                </a:lnTo>
                <a:close/>
              </a:path>
            </a:pathLst>
          </a:custGeom>
          <a:solidFill>
            <a:srgbClr val="1F386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0" name="Google Shape;120;p2"/>
          <p:cNvSpPr txBox="1">
            <a:spLocks noGrp="1"/>
          </p:cNvSpPr>
          <p:nvPr>
            <p:ph type="title"/>
          </p:nvPr>
        </p:nvSpPr>
        <p:spPr>
          <a:xfrm>
            <a:off x="934872" y="982272"/>
            <a:ext cx="3388419" cy="456097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US" sz="4000">
                <a:solidFill>
                  <a:srgbClr val="FFFFFF"/>
                </a:solidFill>
              </a:rPr>
              <a:t>Summary</a:t>
            </a:r>
            <a:endParaRPr/>
          </a:p>
        </p:txBody>
      </p:sp>
      <p:sp>
        <p:nvSpPr>
          <p:cNvPr id="121" name="Google Shape;121;p2"/>
          <p:cNvSpPr/>
          <p:nvPr/>
        </p:nvSpPr>
        <p:spPr>
          <a:xfrm>
            <a:off x="4901782" y="1346149"/>
            <a:ext cx="6655597" cy="5257799"/>
          </a:xfrm>
          <a:prstGeom prst="rect">
            <a:avLst/>
          </a:prstGeom>
          <a:solidFill>
            <a:schemeClr val="accent1"/>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 name="Google Shape;122;p2"/>
          <p:cNvSpPr txBox="1">
            <a:spLocks noGrp="1"/>
          </p:cNvSpPr>
          <p:nvPr>
            <p:ph type="body" idx="1"/>
          </p:nvPr>
        </p:nvSpPr>
        <p:spPr>
          <a:xfrm>
            <a:off x="5221862" y="1719618"/>
            <a:ext cx="5948831" cy="4334629"/>
          </a:xfrm>
          <a:prstGeom prst="rect">
            <a:avLst/>
          </a:prstGeom>
          <a:noFill/>
          <a:ln>
            <a:noFill/>
          </a:ln>
        </p:spPr>
        <p:txBody>
          <a:bodyPr spcFirstLastPara="1" wrap="square" lIns="91425" tIns="45700" rIns="91425" bIns="45700" anchor="ctr" anchorCtr="0">
            <a:normAutofit fontScale="92500" lnSpcReduction="10000"/>
          </a:bodyPr>
          <a:lstStyle/>
          <a:p>
            <a:pPr marL="228600" lvl="0" indent="-228600" algn="l" rtl="0">
              <a:lnSpc>
                <a:spcPct val="90000"/>
              </a:lnSpc>
              <a:spcBef>
                <a:spcPts val="0"/>
              </a:spcBef>
              <a:spcAft>
                <a:spcPts val="0"/>
              </a:spcAft>
              <a:buClr>
                <a:srgbClr val="FEFFFF"/>
              </a:buClr>
              <a:buSzPts val="2200"/>
              <a:buChar char="•"/>
            </a:pPr>
            <a:r>
              <a:rPr lang="en-US" sz="2200" dirty="0">
                <a:solidFill>
                  <a:srgbClr val="FEFFFF"/>
                </a:solidFill>
              </a:rPr>
              <a:t>The Hybrid Integrating Plate/Sphere (HIPS) instrument has been used for measuring light absorption by PM</a:t>
            </a:r>
            <a:r>
              <a:rPr lang="en-US" sz="2200" baseline="-25000" dirty="0">
                <a:solidFill>
                  <a:srgbClr val="FEFFFF"/>
                </a:solidFill>
              </a:rPr>
              <a:t>2.5</a:t>
            </a:r>
            <a:r>
              <a:rPr lang="en-US" sz="2200" dirty="0">
                <a:solidFill>
                  <a:srgbClr val="FEFFFF"/>
                </a:solidFill>
              </a:rPr>
              <a:t> samples in the IMPROVE network (Interagency Monitoring of </a:t>
            </a:r>
            <a:r>
              <a:rPr lang="en-US" sz="2200" dirty="0" err="1">
                <a:solidFill>
                  <a:srgbClr val="FEFFFF"/>
                </a:solidFill>
              </a:rPr>
              <a:t>PROtected</a:t>
            </a:r>
            <a:r>
              <a:rPr lang="en-US" sz="2200" dirty="0">
                <a:solidFill>
                  <a:srgbClr val="FEFFFF"/>
                </a:solidFill>
              </a:rPr>
              <a:t> Visual Environments) since 1994</a:t>
            </a:r>
            <a:endParaRPr dirty="0"/>
          </a:p>
          <a:p>
            <a:pPr marL="228600" lvl="0" indent="-228600" algn="l" rtl="0">
              <a:lnSpc>
                <a:spcPct val="90000"/>
              </a:lnSpc>
              <a:spcBef>
                <a:spcPts val="1000"/>
              </a:spcBef>
              <a:spcAft>
                <a:spcPts val="0"/>
              </a:spcAft>
              <a:buClr>
                <a:srgbClr val="FEFFFF"/>
              </a:buClr>
              <a:buSzPts val="2200"/>
              <a:buChar char="•"/>
            </a:pPr>
            <a:r>
              <a:rPr lang="en-US" sz="2200" dirty="0">
                <a:solidFill>
                  <a:srgbClr val="FEFFFF"/>
                </a:solidFill>
              </a:rPr>
              <a:t>Exploratory HIPS analyses were performed on Chemical Speciation Network (CSN) samples beginning with 2018 sample dates</a:t>
            </a:r>
            <a:endParaRPr dirty="0"/>
          </a:p>
          <a:p>
            <a:pPr marL="228600" lvl="0" indent="-228600">
              <a:buClr>
                <a:srgbClr val="FEFFFF"/>
              </a:buClr>
              <a:buSzPts val="2200"/>
            </a:pPr>
            <a:r>
              <a:rPr lang="en-US" sz="2200" dirty="0">
                <a:solidFill>
                  <a:srgbClr val="FEFFFF"/>
                </a:solidFill>
              </a:rPr>
              <a:t>HIPS filter absorption (f</a:t>
            </a:r>
            <a:r>
              <a:rPr lang="en-US" sz="2200" baseline="-25000" dirty="0">
                <a:solidFill>
                  <a:srgbClr val="FEFFFF"/>
                </a:solidFill>
              </a:rPr>
              <a:t>abs</a:t>
            </a:r>
            <a:r>
              <a:rPr lang="en-US" sz="2200" dirty="0">
                <a:solidFill>
                  <a:srgbClr val="FEFFFF"/>
                </a:solidFill>
              </a:rPr>
              <a:t>) measurements provide an estimate of the light absorbing capacity of the ambient PM</a:t>
            </a:r>
            <a:r>
              <a:rPr lang="en-US" sz="2200" baseline="-25000" dirty="0">
                <a:solidFill>
                  <a:srgbClr val="FEFFFF"/>
                </a:solidFill>
              </a:rPr>
              <a:t>2.5</a:t>
            </a:r>
            <a:r>
              <a:rPr lang="en-US" sz="2200" dirty="0">
                <a:solidFill>
                  <a:srgbClr val="FEFFFF"/>
                </a:solidFill>
              </a:rPr>
              <a:t>, important for visibility and climate forcing</a:t>
            </a:r>
          </a:p>
          <a:p>
            <a:pPr marL="228600" lvl="0" indent="-228600" algn="l" rtl="0">
              <a:lnSpc>
                <a:spcPct val="90000"/>
              </a:lnSpc>
              <a:spcBef>
                <a:spcPts val="1000"/>
              </a:spcBef>
              <a:spcAft>
                <a:spcPts val="0"/>
              </a:spcAft>
              <a:buClr>
                <a:srgbClr val="FEFFFF"/>
              </a:buClr>
              <a:buSzPts val="2200"/>
              <a:buChar char="•"/>
            </a:pPr>
            <a:r>
              <a:rPr lang="en-US" sz="2200" dirty="0">
                <a:solidFill>
                  <a:srgbClr val="FEFFFF"/>
                </a:solidFill>
              </a:rPr>
              <a:t>f</a:t>
            </a:r>
            <a:r>
              <a:rPr lang="en-US" sz="2200" baseline="-25000" dirty="0">
                <a:solidFill>
                  <a:srgbClr val="FEFFFF"/>
                </a:solidFill>
              </a:rPr>
              <a:t>abs</a:t>
            </a:r>
            <a:r>
              <a:rPr lang="en-US" sz="2200" dirty="0">
                <a:solidFill>
                  <a:srgbClr val="FEFFFF"/>
                </a:solidFill>
              </a:rPr>
              <a:t> measurements correlate well with elemental carbon (EC) measurements, thus providing a validation check for the quartz samples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5"/>
        <p:cNvGrpSpPr/>
        <p:nvPr/>
      </p:nvGrpSpPr>
      <p:grpSpPr>
        <a:xfrm>
          <a:off x="0" y="0"/>
          <a:ext cx="0" cy="0"/>
          <a:chOff x="0" y="0"/>
          <a:chExt cx="0" cy="0"/>
        </a:xfrm>
      </p:grpSpPr>
      <p:sp>
        <p:nvSpPr>
          <p:cNvPr id="146" name="Google Shape;146;p4"/>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7" name="Google Shape;147;p4"/>
          <p:cNvSpPr/>
          <p:nvPr/>
        </p:nvSpPr>
        <p:spPr>
          <a:xfrm>
            <a:off x="0"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8" name="Google Shape;148;p4"/>
          <p:cNvSpPr/>
          <p:nvPr/>
        </p:nvSpPr>
        <p:spPr>
          <a:xfrm rot="5400000" flipH="1">
            <a:off x="-1410084" y="1410082"/>
            <a:ext cx="6858000" cy="4037836"/>
          </a:xfrm>
          <a:prstGeom prst="rect">
            <a:avLst/>
          </a:prstGeom>
          <a:gradFill>
            <a:gsLst>
              <a:gs pos="0">
                <a:srgbClr val="000000"/>
              </a:gs>
              <a:gs pos="8000">
                <a:srgbClr val="000000"/>
              </a:gs>
              <a:gs pos="100000">
                <a:srgbClr val="2F5496"/>
              </a:gs>
            </a:gsLst>
            <a:lin ang="30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9" name="Google Shape;149;p4"/>
          <p:cNvSpPr/>
          <p:nvPr/>
        </p:nvSpPr>
        <p:spPr>
          <a:xfrm rot="5400000" flipH="1">
            <a:off x="-1410085" y="1420219"/>
            <a:ext cx="6857999" cy="4037839"/>
          </a:xfrm>
          <a:prstGeom prst="rect">
            <a:avLst/>
          </a:prstGeom>
          <a:gradFill>
            <a:gsLst>
              <a:gs pos="0">
                <a:srgbClr val="000000">
                  <a:alpha val="0"/>
                </a:srgbClr>
              </a:gs>
              <a:gs pos="99000">
                <a:srgbClr val="4472C4">
                  <a:alpha val="45882"/>
                </a:srgbClr>
              </a:gs>
              <a:gs pos="100000">
                <a:srgbClr val="4472C4">
                  <a:alpha val="45882"/>
                </a:srgbClr>
              </a:gs>
            </a:gsLst>
            <a:lin ang="1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0" name="Google Shape;150;p4"/>
          <p:cNvSpPr/>
          <p:nvPr/>
        </p:nvSpPr>
        <p:spPr>
          <a:xfrm rot="5400000" flipH="1">
            <a:off x="767923" y="3588085"/>
            <a:ext cx="2501979" cy="4037841"/>
          </a:xfrm>
          <a:prstGeom prst="rect">
            <a:avLst/>
          </a:prstGeom>
          <a:gradFill>
            <a:gsLst>
              <a:gs pos="0">
                <a:srgbClr val="4472C4">
                  <a:alpha val="28627"/>
                </a:srgbClr>
              </a:gs>
              <a:gs pos="2000">
                <a:srgbClr val="4472C4">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1" name="Google Shape;151;p4"/>
          <p:cNvSpPr/>
          <p:nvPr/>
        </p:nvSpPr>
        <p:spPr>
          <a:xfrm rot="-964587">
            <a:off x="-501737" y="969718"/>
            <a:ext cx="390035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4472C4">
                  <a:alpha val="42745"/>
                </a:srgbClr>
              </a:gs>
            </a:gsLst>
            <a:lin ang="18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2" name="Google Shape;152;p4"/>
          <p:cNvSpPr/>
          <p:nvPr/>
        </p:nvSpPr>
        <p:spPr>
          <a:xfrm rot="5400000" flipH="1">
            <a:off x="-1410093" y="1399943"/>
            <a:ext cx="6858003" cy="4037835"/>
          </a:xfrm>
          <a:prstGeom prst="rect">
            <a:avLst/>
          </a:prstGeom>
          <a:gradFill>
            <a:gsLst>
              <a:gs pos="0">
                <a:srgbClr val="000000">
                  <a:alpha val="0"/>
                </a:srgbClr>
              </a:gs>
              <a:gs pos="99000">
                <a:srgbClr val="8DA9DB">
                  <a:alpha val="10980"/>
                </a:srgbClr>
              </a:gs>
              <a:gs pos="100000">
                <a:srgbClr val="8DA9DB">
                  <a:alpha val="10980"/>
                </a:srgbClr>
              </a:gs>
            </a:gsLst>
            <a:lin ang="72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3" name="Google Shape;153;p4"/>
          <p:cNvSpPr txBox="1">
            <a:spLocks noGrp="1"/>
          </p:cNvSpPr>
          <p:nvPr>
            <p:ph type="title"/>
          </p:nvPr>
        </p:nvSpPr>
        <p:spPr>
          <a:xfrm>
            <a:off x="466722" y="586855"/>
            <a:ext cx="3201366" cy="3387497"/>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rgbClr val="FFFFFF"/>
              </a:buClr>
              <a:buSzPts val="4000"/>
              <a:buFont typeface="Calibri"/>
              <a:buNone/>
            </a:pPr>
            <a:r>
              <a:rPr lang="en-US" sz="4000">
                <a:solidFill>
                  <a:srgbClr val="FFFFFF"/>
                </a:solidFill>
              </a:rPr>
              <a:t>Hybrid Integrating Plate/Sphere (HIPS)</a:t>
            </a:r>
            <a:endParaRPr/>
          </a:p>
        </p:txBody>
      </p:sp>
      <p:sp>
        <p:nvSpPr>
          <p:cNvPr id="154" name="Google Shape;154;p4"/>
          <p:cNvSpPr txBox="1">
            <a:spLocks noGrp="1"/>
          </p:cNvSpPr>
          <p:nvPr>
            <p:ph type="body" idx="1"/>
          </p:nvPr>
        </p:nvSpPr>
        <p:spPr>
          <a:xfrm>
            <a:off x="4701092" y="279699"/>
            <a:ext cx="7132321" cy="6443829"/>
          </a:xfrm>
          <a:prstGeom prst="rect">
            <a:avLst/>
          </a:prstGeom>
          <a:noFill/>
          <a:ln>
            <a:noFill/>
          </a:ln>
        </p:spPr>
        <p:txBody>
          <a:bodyPr spcFirstLastPara="1" wrap="square" lIns="91425" tIns="45700" rIns="91425" bIns="45700" anchor="ctr" anchorCtr="0">
            <a:normAutofit/>
          </a:bodyPr>
          <a:lstStyle/>
          <a:p>
            <a:pPr marL="742950" lvl="1" indent="-285750" algn="l" rtl="0">
              <a:lnSpc>
                <a:spcPct val="90000"/>
              </a:lnSpc>
              <a:spcBef>
                <a:spcPts val="0"/>
              </a:spcBef>
              <a:spcAft>
                <a:spcPts val="0"/>
              </a:spcAft>
              <a:buClr>
                <a:schemeClr val="dk1"/>
              </a:buClr>
              <a:buSzPts val="2000"/>
              <a:buFont typeface="Calibri"/>
              <a:buChar char="•"/>
            </a:pPr>
            <a:r>
              <a:rPr lang="en-US" i="0" u="none" strike="noStrike" dirty="0"/>
              <a:t>Incident light: 633 nm (red) He-Ne laser</a:t>
            </a:r>
            <a:endParaRPr i="0" u="none" strike="noStrike" dirty="0"/>
          </a:p>
          <a:p>
            <a:pPr marL="742950" lvl="1" indent="-285750" algn="l" rtl="0">
              <a:lnSpc>
                <a:spcPct val="90000"/>
              </a:lnSpc>
              <a:spcBef>
                <a:spcPts val="960"/>
              </a:spcBef>
              <a:spcAft>
                <a:spcPts val="0"/>
              </a:spcAft>
              <a:buClr>
                <a:schemeClr val="dk1"/>
              </a:buClr>
              <a:buSzPts val="2000"/>
              <a:buFont typeface="Calibri"/>
              <a:buChar char="•"/>
            </a:pPr>
            <a:r>
              <a:rPr lang="en-US" i="0" u="none" strike="noStrike" dirty="0"/>
              <a:t>Sample deposit faces AWAY from incident light</a:t>
            </a:r>
            <a:endParaRPr i="0" u="none" strike="noStrike" dirty="0"/>
          </a:p>
          <a:p>
            <a:pPr marL="742950" lvl="1" indent="-285750" algn="l" rtl="0">
              <a:lnSpc>
                <a:spcPct val="90000"/>
              </a:lnSpc>
              <a:spcBef>
                <a:spcPts val="960"/>
              </a:spcBef>
              <a:spcAft>
                <a:spcPts val="0"/>
              </a:spcAft>
              <a:buClr>
                <a:schemeClr val="dk1"/>
              </a:buClr>
              <a:buSzPts val="2000"/>
              <a:buFont typeface="Calibri"/>
              <a:buChar char="•"/>
            </a:pPr>
            <a:r>
              <a:rPr lang="en-US" i="0" u="none" strike="noStrike" dirty="0"/>
              <a:t>Measures both reflectance and transmittance</a:t>
            </a:r>
          </a:p>
          <a:p>
            <a:pPr marL="1200150" lvl="2" indent="-285750">
              <a:spcBef>
                <a:spcPts val="960"/>
              </a:spcBef>
              <a:buSzPts val="2000"/>
              <a:buFont typeface="Calibri"/>
              <a:buChar char="•"/>
            </a:pPr>
            <a:r>
              <a:rPr lang="en-US" sz="1800" i="0" u="none" strike="noStrike" dirty="0"/>
              <a:t>Reflectance (r) approximates zero absorption</a:t>
            </a:r>
            <a:endParaRPr sz="1800" i="0" u="none" strike="noStrike" dirty="0"/>
          </a:p>
          <a:p>
            <a:pPr marL="1200150" lvl="2" indent="-285750">
              <a:spcBef>
                <a:spcPts val="960"/>
              </a:spcBef>
              <a:buSzPts val="2000"/>
              <a:buFont typeface="Calibri"/>
              <a:buChar char="•"/>
            </a:pPr>
            <a:r>
              <a:rPr lang="en-US" sz="1800" i="0" u="none" strike="noStrike" dirty="0"/>
              <a:t>Transmittance (t) indicates attenuation by sample</a:t>
            </a:r>
            <a:endParaRPr sz="1800" i="0" u="none" strike="noStrike" dirty="0"/>
          </a:p>
          <a:p>
            <a:pPr marL="742950" lvl="1" indent="-285750" algn="l" rtl="0">
              <a:lnSpc>
                <a:spcPct val="90000"/>
              </a:lnSpc>
              <a:spcBef>
                <a:spcPts val="960"/>
              </a:spcBef>
              <a:spcAft>
                <a:spcPts val="0"/>
              </a:spcAft>
              <a:buClr>
                <a:schemeClr val="dk1"/>
              </a:buClr>
              <a:buSzPts val="2000"/>
              <a:buFont typeface="Calibri"/>
              <a:buChar char="•"/>
            </a:pPr>
            <a:r>
              <a:rPr lang="en-US" i="0" u="none" strike="noStrike" dirty="0"/>
              <a:t>Opal glass captures forward scattering</a:t>
            </a:r>
            <a:endParaRPr i="0" u="none" strike="noStrike" dirty="0"/>
          </a:p>
          <a:p>
            <a:pPr marL="0" lvl="0" indent="0" algn="l" rtl="0">
              <a:lnSpc>
                <a:spcPct val="90000"/>
              </a:lnSpc>
              <a:spcBef>
                <a:spcPts val="1000"/>
              </a:spcBef>
              <a:spcAft>
                <a:spcPts val="0"/>
              </a:spcAft>
              <a:buClr>
                <a:schemeClr val="dk1"/>
              </a:buClr>
              <a:buSzPts val="2000"/>
              <a:buNone/>
            </a:pPr>
            <a:br>
              <a:rPr lang="en-US" sz="2400" dirty="0"/>
            </a:br>
            <a:r>
              <a:rPr lang="en-US" sz="2400" i="0" u="none" strike="noStrike" dirty="0"/>
              <a:t>Similar to other light integrating techniques, e.g.</a:t>
            </a:r>
            <a:endParaRPr sz="2400" i="0" u="none" strike="noStrike" dirty="0"/>
          </a:p>
          <a:p>
            <a:pPr marL="742950" lvl="1" indent="-285750" algn="l" rtl="0">
              <a:lnSpc>
                <a:spcPct val="90000"/>
              </a:lnSpc>
              <a:spcBef>
                <a:spcPts val="960"/>
              </a:spcBef>
              <a:spcAft>
                <a:spcPts val="0"/>
              </a:spcAft>
              <a:buClr>
                <a:schemeClr val="dk1"/>
              </a:buClr>
              <a:buSzPts val="2000"/>
              <a:buFont typeface="Calibri"/>
              <a:buChar char="•"/>
            </a:pPr>
            <a:r>
              <a:rPr lang="en-US" i="0" u="none" strike="noStrike" dirty="0"/>
              <a:t>Laser Integrating Plate Method (LIPM)</a:t>
            </a:r>
            <a:endParaRPr i="0" u="none" strike="noStrike" dirty="0"/>
          </a:p>
          <a:p>
            <a:pPr marL="742950" lvl="1" indent="-285750" algn="l" rtl="0">
              <a:lnSpc>
                <a:spcPct val="90000"/>
              </a:lnSpc>
              <a:spcBef>
                <a:spcPts val="960"/>
              </a:spcBef>
              <a:spcAft>
                <a:spcPts val="0"/>
              </a:spcAft>
              <a:buClr>
                <a:schemeClr val="dk1"/>
              </a:buClr>
              <a:buSzPts val="2000"/>
              <a:buFont typeface="Calibri"/>
              <a:buChar char="•"/>
            </a:pPr>
            <a:r>
              <a:rPr lang="en-US" i="0" u="none" strike="noStrike" dirty="0"/>
              <a:t>Aethalometer</a:t>
            </a:r>
            <a:endParaRPr i="0" u="none" strike="noStrike" dirty="0"/>
          </a:p>
          <a:p>
            <a:pPr marL="742950" lvl="1" indent="-285750" algn="l" rtl="0">
              <a:lnSpc>
                <a:spcPct val="90000"/>
              </a:lnSpc>
              <a:spcBef>
                <a:spcPts val="960"/>
              </a:spcBef>
              <a:spcAft>
                <a:spcPts val="0"/>
              </a:spcAft>
              <a:buClr>
                <a:schemeClr val="dk1"/>
              </a:buClr>
              <a:buSzPts val="2000"/>
              <a:buFont typeface="Calibri"/>
              <a:buChar char="•"/>
            </a:pPr>
            <a:r>
              <a:rPr lang="en-US" i="0" u="none" strike="noStrike" dirty="0"/>
              <a:t>Particle Soot Absorption Photometer (PSAP)</a:t>
            </a:r>
            <a:endParaRPr i="0" u="none" strike="noStrik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8"/>
        <p:cNvGrpSpPr/>
        <p:nvPr/>
      </p:nvGrpSpPr>
      <p:grpSpPr>
        <a:xfrm>
          <a:off x="0" y="0"/>
          <a:ext cx="0" cy="0"/>
          <a:chOff x="0" y="0"/>
          <a:chExt cx="0" cy="0"/>
        </a:xfrm>
      </p:grpSpPr>
      <p:sp>
        <p:nvSpPr>
          <p:cNvPr id="169" name="Google Shape;169;p6"/>
          <p:cNvSpPr/>
          <p:nvPr/>
        </p:nvSpPr>
        <p:spPr>
          <a:xfrm>
            <a:off x="0" y="27708"/>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0" name="Google Shape;170;p6"/>
          <p:cNvSpPr txBox="1"/>
          <p:nvPr/>
        </p:nvSpPr>
        <p:spPr>
          <a:xfrm>
            <a:off x="-129092" y="354024"/>
            <a:ext cx="6234052" cy="6162185"/>
          </a:xfrm>
          <a:prstGeom prst="rect">
            <a:avLst/>
          </a:prstGeom>
          <a:noFill/>
          <a:ln>
            <a:noFill/>
          </a:ln>
        </p:spPr>
        <p:txBody>
          <a:bodyPr spcFirstLastPara="1" wrap="square" lIns="0" tIns="0" rIns="0" bIns="0" anchor="t" anchorCtr="0">
            <a:noAutofit/>
          </a:bodyPr>
          <a:lstStyle/>
          <a:p>
            <a:pPr marL="457200" marR="0" lvl="0" indent="0" algn="l" rtl="0">
              <a:lnSpc>
                <a:spcPct val="90000"/>
              </a:lnSpc>
              <a:spcBef>
                <a:spcPts val="0"/>
              </a:spcBef>
              <a:spcAft>
                <a:spcPts val="0"/>
              </a:spcAft>
              <a:buNone/>
            </a:pPr>
            <a:r>
              <a:rPr lang="en-US" sz="2000" dirty="0">
                <a:solidFill>
                  <a:schemeClr val="dk1"/>
                </a:solidFill>
                <a:latin typeface="Calibri"/>
                <a:ea typeface="Calibri"/>
                <a:cs typeface="Calibri"/>
                <a:sym typeface="Calibri"/>
              </a:rPr>
              <a:t>A visual representation of the HIPS method. </a:t>
            </a:r>
          </a:p>
          <a:p>
            <a:pPr marL="800100" marR="0" lvl="0" indent="-342900" algn="l" rtl="0">
              <a:spcAft>
                <a:spcPts val="0"/>
              </a:spcAft>
              <a:buFont typeface="Arial" panose="020B0604020202020204" pitchFamily="34" charset="0"/>
              <a:buChar char="•"/>
            </a:pPr>
            <a:r>
              <a:rPr lang="en-US" sz="2000" dirty="0">
                <a:solidFill>
                  <a:schemeClr val="tx1"/>
                </a:solidFill>
                <a:latin typeface="Calibri"/>
                <a:ea typeface="Calibri"/>
                <a:cs typeface="Calibri"/>
                <a:sym typeface="Calibri"/>
              </a:rPr>
              <a:t>Light produced by a HE-Ne laser (633 nm) is introduced into a 4-inch integrating sphere made of  Spectralon, a reference material for diffuse reflectance . </a:t>
            </a:r>
          </a:p>
          <a:p>
            <a:pPr marL="800100" marR="0" lvl="0" indent="-342900" algn="l" rtl="0">
              <a:spcAft>
                <a:spcPts val="0"/>
              </a:spcAft>
              <a:buFont typeface="Arial" panose="020B0604020202020204" pitchFamily="34" charset="0"/>
              <a:buChar char="•"/>
            </a:pPr>
            <a:r>
              <a:rPr lang="en-US" sz="2000" dirty="0">
                <a:solidFill>
                  <a:schemeClr val="dk1"/>
                </a:solidFill>
                <a:latin typeface="Calibri"/>
                <a:ea typeface="Calibri"/>
                <a:cs typeface="Calibri"/>
                <a:sym typeface="Calibri"/>
              </a:rPr>
              <a:t>The light first interacts with the back side of the PTFE filter membrane (i.e., sample deposit is facing away from the incident light). This configuration provides an estimate of the filter background signal without an absorbing deposit. </a:t>
            </a:r>
          </a:p>
          <a:p>
            <a:pPr marL="800100" indent="-342900">
              <a:buFont typeface="Arial" panose="020B0604020202020204" pitchFamily="34" charset="0"/>
              <a:buChar char="•"/>
            </a:pPr>
            <a:r>
              <a:rPr lang="en-US" sz="2000" dirty="0">
                <a:solidFill>
                  <a:schemeClr val="dk1"/>
                </a:solidFill>
                <a:latin typeface="Calibri"/>
                <a:ea typeface="Calibri"/>
                <a:cs typeface="Calibri"/>
                <a:sym typeface="Calibri"/>
              </a:rPr>
              <a:t>Reflected light is collected in the integrating sphere and detected by the reflectance detector (r).</a:t>
            </a:r>
          </a:p>
          <a:p>
            <a:pPr marL="800100" marR="0" lvl="0" indent="-342900" algn="l" rtl="0">
              <a:spcAft>
                <a:spcPts val="0"/>
              </a:spcAft>
              <a:buFont typeface="Arial" panose="020B0604020202020204" pitchFamily="34" charset="0"/>
              <a:buChar char="•"/>
            </a:pPr>
            <a:r>
              <a:rPr lang="en-US" sz="2000" dirty="0">
                <a:solidFill>
                  <a:schemeClr val="dk1"/>
                </a:solidFill>
                <a:latin typeface="Calibri"/>
                <a:ea typeface="Calibri"/>
                <a:cs typeface="Calibri"/>
                <a:sym typeface="Calibri"/>
              </a:rPr>
              <a:t>Light transmitted through the filter membrane interacts with the PM deposit.  Some light is absorbed, some passes directly through, and some is scattered in the forward and backward directions. </a:t>
            </a:r>
          </a:p>
          <a:p>
            <a:pPr marL="800100" marR="0" lvl="0" indent="-342900" algn="l" rtl="0">
              <a:spcAft>
                <a:spcPts val="0"/>
              </a:spcAft>
              <a:buFont typeface="Arial" panose="020B0604020202020204" pitchFamily="34" charset="0"/>
              <a:buChar char="•"/>
            </a:pPr>
            <a:r>
              <a:rPr lang="en-US" sz="2000" dirty="0">
                <a:solidFill>
                  <a:schemeClr val="dk1"/>
                </a:solidFill>
                <a:latin typeface="Calibri"/>
                <a:ea typeface="Calibri"/>
                <a:cs typeface="Calibri"/>
                <a:sym typeface="Calibri"/>
              </a:rPr>
              <a:t>Transmitted and forward scattered light is collected by an opal glass integrating plate and detected by the transmittance detector (t). </a:t>
            </a:r>
          </a:p>
        </p:txBody>
      </p:sp>
      <p:pic>
        <p:nvPicPr>
          <p:cNvPr id="171" name="Google Shape;171;p6"/>
          <p:cNvPicPr preferRelativeResize="0"/>
          <p:nvPr/>
        </p:nvPicPr>
        <p:blipFill rotWithShape="1">
          <a:blip r:embed="rId3">
            <a:alphaModFix/>
          </a:blip>
          <a:srcRect/>
          <a:stretch/>
        </p:blipFill>
        <p:spPr>
          <a:xfrm>
            <a:off x="6457024" y="1072415"/>
            <a:ext cx="5201023" cy="4914966"/>
          </a:xfrm>
          <a:prstGeom prst="rect">
            <a:avLst/>
          </a:prstGeom>
          <a:noFill/>
          <a:ln>
            <a:noFill/>
          </a:ln>
        </p:spPr>
      </p:pic>
      <p:sp>
        <p:nvSpPr>
          <p:cNvPr id="172" name="Google Shape;172;p6"/>
          <p:cNvSpPr/>
          <p:nvPr/>
        </p:nvSpPr>
        <p:spPr>
          <a:xfrm rot="10800000" flipH="1">
            <a:off x="0" y="6400799"/>
            <a:ext cx="12192000" cy="456773"/>
          </a:xfrm>
          <a:prstGeom prst="rect">
            <a:avLst/>
          </a:prstGeom>
          <a:gradFill>
            <a:gsLst>
              <a:gs pos="0">
                <a:schemeClr val="accent1"/>
              </a:gs>
              <a:gs pos="78000">
                <a:srgbClr val="000000"/>
              </a:gs>
              <a:gs pos="100000">
                <a:srgbClr val="000000"/>
              </a:gs>
            </a:gsLst>
            <a:lin ang="2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3" name="Google Shape;173;p6"/>
          <p:cNvSpPr/>
          <p:nvPr/>
        </p:nvSpPr>
        <p:spPr>
          <a:xfrm flipH="1">
            <a:off x="4038600" y="6400799"/>
            <a:ext cx="8153398" cy="456772"/>
          </a:xfrm>
          <a:prstGeom prst="rect">
            <a:avLst/>
          </a:prstGeom>
          <a:gradFill>
            <a:gsLst>
              <a:gs pos="0">
                <a:srgbClr val="000000">
                  <a:alpha val="62745"/>
                </a:srgbClr>
              </a:gs>
              <a:gs pos="100000">
                <a:srgbClr val="2F5496"/>
              </a:gs>
            </a:gsLst>
            <a:lin ang="13800001"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4" name="Google Shape;174;p6"/>
          <p:cNvSpPr txBox="1"/>
          <p:nvPr/>
        </p:nvSpPr>
        <p:spPr>
          <a:xfrm>
            <a:off x="4871803" y="3028013"/>
            <a:ext cx="18473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26DB5B0-628E-41E9-A61F-FA4CE2E82369}"/>
              </a:ext>
            </a:extLst>
          </p:cNvPr>
          <p:cNvSpPr txBox="1"/>
          <p:nvPr/>
        </p:nvSpPr>
        <p:spPr>
          <a:xfrm>
            <a:off x="6933045" y="3456708"/>
            <a:ext cx="1801091" cy="307777"/>
          </a:xfrm>
          <a:prstGeom prst="rect">
            <a:avLst/>
          </a:prstGeom>
          <a:noFill/>
        </p:spPr>
        <p:txBody>
          <a:bodyPr wrap="square" rtlCol="0">
            <a:spAutoFit/>
          </a:bodyPr>
          <a:lstStyle/>
          <a:p>
            <a:r>
              <a:rPr lang="en-US" b="1" dirty="0"/>
              <a:t>Laser light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6"/>
        <p:cNvGrpSpPr/>
        <p:nvPr/>
      </p:nvGrpSpPr>
      <p:grpSpPr>
        <a:xfrm>
          <a:off x="0" y="0"/>
          <a:ext cx="0" cy="0"/>
          <a:chOff x="0" y="0"/>
          <a:chExt cx="0" cy="0"/>
        </a:xfrm>
      </p:grpSpPr>
      <p:sp>
        <p:nvSpPr>
          <p:cNvPr id="127" name="Google Shape;127;p3"/>
          <p:cNvSpPr/>
          <p:nvPr/>
        </p:nvSpPr>
        <p:spPr>
          <a:xfrm>
            <a:off x="8878" y="8878"/>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8" name="Google Shape;128;p3"/>
          <p:cNvSpPr/>
          <p:nvPr/>
        </p:nvSpPr>
        <p:spPr>
          <a:xfrm flipH="1">
            <a:off x="2" y="0"/>
            <a:ext cx="12191998" cy="2170031"/>
          </a:xfrm>
          <a:prstGeom prst="rect">
            <a:avLst/>
          </a:prstGeom>
          <a:gradFill>
            <a:gsLst>
              <a:gs pos="0">
                <a:srgbClr val="000000">
                  <a:alpha val="95686"/>
                </a:srgbClr>
              </a:gs>
              <a:gs pos="100000">
                <a:srgbClr val="2F5496"/>
              </a:gs>
            </a:gsLst>
            <a:lin ang="19799999"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9" name="Google Shape;129;p3"/>
          <p:cNvSpPr/>
          <p:nvPr/>
        </p:nvSpPr>
        <p:spPr>
          <a:xfrm flipH="1">
            <a:off x="8082819" y="0"/>
            <a:ext cx="4097211" cy="2170661"/>
          </a:xfrm>
          <a:prstGeom prst="rect">
            <a:avLst/>
          </a:prstGeom>
          <a:gradFill>
            <a:gsLst>
              <a:gs pos="0">
                <a:srgbClr val="1F3864">
                  <a:alpha val="67843"/>
                </a:srgbClr>
              </a:gs>
              <a:gs pos="19000">
                <a:srgbClr val="1F3864">
                  <a:alpha val="67843"/>
                </a:srgbClr>
              </a:gs>
              <a:gs pos="100000">
                <a:srgbClr val="4472C4">
                  <a:alpha val="47843"/>
                </a:srgbClr>
              </a:gs>
            </a:gsLst>
            <a:lin ang="19199999"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0" name="Google Shape;130;p3"/>
          <p:cNvSpPr/>
          <p:nvPr/>
        </p:nvSpPr>
        <p:spPr>
          <a:xfrm rot="-5400000" flipH="1">
            <a:off x="5010646" y="-5010043"/>
            <a:ext cx="2170709" cy="12192000"/>
          </a:xfrm>
          <a:prstGeom prst="rect">
            <a:avLst/>
          </a:prstGeom>
          <a:gradFill>
            <a:gsLst>
              <a:gs pos="0">
                <a:srgbClr val="2F5496">
                  <a:alpha val="15686"/>
                </a:srgbClr>
              </a:gs>
              <a:gs pos="23000">
                <a:srgbClr val="2F5496">
                  <a:alpha val="15686"/>
                </a:srgbClr>
              </a:gs>
              <a:gs pos="99000">
                <a:srgbClr val="000000">
                  <a:alpha val="44705"/>
                </a:srgbClr>
              </a:gs>
              <a:gs pos="100000">
                <a:srgbClr val="000000">
                  <a:alpha val="44705"/>
                </a:srgbClr>
              </a:gs>
            </a:gsLst>
            <a:lin ang="21000001"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1" name="Google Shape;131;p3"/>
          <p:cNvSpPr txBox="1">
            <a:spLocks noGrp="1"/>
          </p:cNvSpPr>
          <p:nvPr>
            <p:ph type="title"/>
          </p:nvPr>
        </p:nvSpPr>
        <p:spPr>
          <a:xfrm>
            <a:off x="1383564" y="348865"/>
            <a:ext cx="9718111" cy="1576446"/>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FFFFFF"/>
              </a:buClr>
              <a:buSzPts val="4000"/>
              <a:buFont typeface="Calibri"/>
              <a:buNone/>
            </a:pPr>
            <a:r>
              <a:rPr lang="en-US" sz="4000">
                <a:solidFill>
                  <a:srgbClr val="FFFFFF"/>
                </a:solidFill>
              </a:rPr>
              <a:t>Filter Absorption Theory</a:t>
            </a:r>
            <a:endParaRPr/>
          </a:p>
        </p:txBody>
      </p:sp>
      <p:grpSp>
        <p:nvGrpSpPr>
          <p:cNvPr id="132" name="Google Shape;132;p3"/>
          <p:cNvGrpSpPr/>
          <p:nvPr/>
        </p:nvGrpSpPr>
        <p:grpSpPr>
          <a:xfrm>
            <a:off x="644056" y="3322650"/>
            <a:ext cx="10927828" cy="2276061"/>
            <a:chOff x="0" y="706671"/>
            <a:chExt cx="10927828" cy="2276061"/>
          </a:xfrm>
        </p:grpSpPr>
        <p:sp>
          <p:nvSpPr>
            <p:cNvPr id="133" name="Google Shape;133;p3"/>
            <p:cNvSpPr/>
            <p:nvPr/>
          </p:nvSpPr>
          <p:spPr>
            <a:xfrm>
              <a:off x="0" y="706671"/>
              <a:ext cx="3073451" cy="1951641"/>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341494" y="1031091"/>
              <a:ext cx="3073451" cy="1951641"/>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txBox="1"/>
            <p:nvPr/>
          </p:nvSpPr>
          <p:spPr>
            <a:xfrm>
              <a:off x="398656" y="1088253"/>
              <a:ext cx="2959127" cy="183731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chemeClr val="dk1"/>
                </a:buClr>
                <a:buSzPts val="1800"/>
                <a:buFont typeface="Calibri"/>
                <a:buNone/>
              </a:pPr>
              <a:r>
                <a:rPr lang="en-US" sz="1800" dirty="0">
                  <a:solidFill>
                    <a:schemeClr val="dk1"/>
                  </a:solidFill>
                  <a:latin typeface="Calibri"/>
                  <a:ea typeface="Calibri"/>
                  <a:cs typeface="Calibri"/>
                  <a:sym typeface="Calibri"/>
                </a:rPr>
                <a:t>Ambient particulate matter (PM) is collected into non-absorbing polytetrafluorethylene (PTFE) filters forming a poly-disperse layer </a:t>
              </a:r>
              <a:r>
                <a:rPr lang="en-US" sz="1800" dirty="0">
                  <a:solidFill>
                    <a:schemeClr val="tx1"/>
                  </a:solidFill>
                  <a:latin typeface="Calibri"/>
                  <a:ea typeface="Calibri"/>
                  <a:cs typeface="Calibri"/>
                  <a:sym typeface="Calibri"/>
                </a:rPr>
                <a:t>of deposited </a:t>
              </a:r>
              <a:r>
                <a:rPr lang="en-US" sz="1800" dirty="0">
                  <a:solidFill>
                    <a:schemeClr val="dk1"/>
                  </a:solidFill>
                  <a:latin typeface="Calibri"/>
                  <a:ea typeface="Calibri"/>
                  <a:cs typeface="Calibri"/>
                  <a:sym typeface="Calibri"/>
                </a:rPr>
                <a:t>particles</a:t>
              </a:r>
              <a:endParaRPr dirty="0"/>
            </a:p>
          </p:txBody>
        </p:sp>
        <p:sp>
          <p:nvSpPr>
            <p:cNvPr id="136" name="Google Shape;136;p3"/>
            <p:cNvSpPr/>
            <p:nvPr/>
          </p:nvSpPr>
          <p:spPr>
            <a:xfrm>
              <a:off x="3756441" y="706671"/>
              <a:ext cx="3073451" cy="1951641"/>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4097935" y="1031091"/>
              <a:ext cx="3073451" cy="1951641"/>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txBox="1"/>
            <p:nvPr/>
          </p:nvSpPr>
          <p:spPr>
            <a:xfrm>
              <a:off x="4155097" y="1088253"/>
              <a:ext cx="2959127" cy="183731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chemeClr val="dk1"/>
                </a:buClr>
                <a:buSzPts val="1800"/>
                <a:buFont typeface="Calibri"/>
                <a:buNone/>
              </a:pPr>
              <a:r>
                <a:rPr lang="en-US" sz="1800" dirty="0">
                  <a:solidFill>
                    <a:schemeClr val="dk1"/>
                  </a:solidFill>
                  <a:latin typeface="Calibri"/>
                  <a:ea typeface="Calibri"/>
                  <a:cs typeface="Calibri"/>
                  <a:sym typeface="Calibri"/>
                </a:rPr>
                <a:t>Incident light interacting with the PM will either scatter (in the forward and backward directions) or be absorbed.</a:t>
              </a:r>
              <a:endParaRPr dirty="0"/>
            </a:p>
          </p:txBody>
        </p:sp>
        <p:sp>
          <p:nvSpPr>
            <p:cNvPr id="139" name="Google Shape;139;p3"/>
            <p:cNvSpPr/>
            <p:nvPr/>
          </p:nvSpPr>
          <p:spPr>
            <a:xfrm>
              <a:off x="7512882" y="706671"/>
              <a:ext cx="3073451" cy="1951641"/>
            </a:xfrm>
            <a:prstGeom prst="roundRect">
              <a:avLst>
                <a:gd name="adj" fmla="val 10000"/>
              </a:avLst>
            </a:prstGeom>
            <a:solidFill>
              <a:srgbClr val="4372C3"/>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7854377" y="1031091"/>
              <a:ext cx="3073451" cy="1951641"/>
            </a:xfrm>
            <a:prstGeom prst="roundRect">
              <a:avLst>
                <a:gd name="adj" fmla="val 10000"/>
              </a:avLst>
            </a:prstGeom>
            <a:solidFill>
              <a:schemeClr val="lt1">
                <a:alpha val="89803"/>
              </a:schemeClr>
            </a:solid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txBox="1"/>
            <p:nvPr/>
          </p:nvSpPr>
          <p:spPr>
            <a:xfrm>
              <a:off x="7911539" y="1088253"/>
              <a:ext cx="2959127" cy="183731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chemeClr val="dk1"/>
                </a:buClr>
                <a:buSzPts val="1800"/>
                <a:buFont typeface="Calibri"/>
                <a:buNone/>
              </a:pPr>
              <a:r>
                <a:rPr lang="en-US" sz="1800" dirty="0">
                  <a:solidFill>
                    <a:schemeClr val="dk1"/>
                  </a:solidFill>
                  <a:latin typeface="Calibri"/>
                  <a:ea typeface="Calibri"/>
                  <a:cs typeface="Calibri"/>
                  <a:sym typeface="Calibri"/>
                </a:rPr>
                <a:t>Field blanks account for light lost in the analytical instrument and form the basis of the instrument’s calibration.</a:t>
              </a:r>
              <a:endParaRPr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8"/>
        <p:cNvGrpSpPr/>
        <p:nvPr/>
      </p:nvGrpSpPr>
      <p:grpSpPr>
        <a:xfrm>
          <a:off x="0" y="0"/>
          <a:ext cx="0" cy="0"/>
          <a:chOff x="0" y="0"/>
          <a:chExt cx="0" cy="0"/>
        </a:xfrm>
      </p:grpSpPr>
      <p:sp>
        <p:nvSpPr>
          <p:cNvPr id="159" name="Google Shape;159;p5"/>
          <p:cNvSpPr/>
          <p:nvPr/>
        </p:nvSpPr>
        <p:spPr>
          <a:xfrm>
            <a:off x="0" y="8467"/>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0" name="Google Shape;160;p5"/>
          <p:cNvSpPr txBox="1"/>
          <p:nvPr/>
        </p:nvSpPr>
        <p:spPr>
          <a:xfrm>
            <a:off x="269823" y="1209964"/>
            <a:ext cx="3432747" cy="5012259"/>
          </a:xfrm>
          <a:prstGeom prst="rect">
            <a:avLst/>
          </a:prstGeom>
          <a:noFill/>
          <a:ln>
            <a:noFill/>
          </a:ln>
        </p:spPr>
        <p:txBody>
          <a:bodyPr spcFirstLastPara="1" wrap="square" lIns="91425" tIns="45700" rIns="91425" bIns="45700" anchor="t" anchorCtr="0">
            <a:normAutofit lnSpcReduction="10000"/>
          </a:bodyPr>
          <a:lstStyle/>
          <a:p>
            <a:pPr marL="342900" marR="0" lvl="0" indent="-342900" rtl="0">
              <a:lnSpc>
                <a:spcPct val="90000"/>
              </a:lnSpc>
              <a:spcBef>
                <a:spcPts val="0"/>
              </a:spcBef>
              <a:spcAft>
                <a:spcPts val="0"/>
              </a:spcAft>
              <a:buFont typeface="Arial" panose="020B0604020202020204" pitchFamily="34" charset="0"/>
              <a:buChar char="•"/>
            </a:pPr>
            <a:r>
              <a:rPr lang="en-US" sz="2000" b="0" i="0" u="none" strike="noStrike" dirty="0">
                <a:solidFill>
                  <a:schemeClr val="tx1"/>
                </a:solidFill>
                <a:latin typeface="Calibri"/>
                <a:ea typeface="Calibri"/>
                <a:cs typeface="Calibri"/>
                <a:sym typeface="Calibri"/>
              </a:rPr>
              <a:t>The PTFE filter membrane is known to be non-absorbing; therefore, the power readings </a:t>
            </a:r>
            <a:r>
              <a:rPr lang="en-US" sz="2000" b="0" i="0" u="none" strike="noStrike" dirty="0">
                <a:solidFill>
                  <a:schemeClr val="dk1"/>
                </a:solidFill>
                <a:latin typeface="Calibri"/>
                <a:ea typeface="Calibri"/>
                <a:cs typeface="Calibri"/>
                <a:sym typeface="Calibri"/>
              </a:rPr>
              <a:t>from the transmission and reflectance detectors are scaled (calibrated) such that </a:t>
            </a:r>
          </a:p>
          <a:p>
            <a:pPr marR="0" lvl="0" rtl="0">
              <a:lnSpc>
                <a:spcPct val="90000"/>
              </a:lnSpc>
              <a:spcBef>
                <a:spcPts val="0"/>
              </a:spcBef>
              <a:spcAft>
                <a:spcPts val="0"/>
              </a:spcAft>
            </a:pPr>
            <a:r>
              <a:rPr lang="en-US" sz="2000" dirty="0">
                <a:solidFill>
                  <a:schemeClr val="dk1"/>
                </a:solidFill>
                <a:latin typeface="Calibri"/>
                <a:ea typeface="Calibri"/>
                <a:cs typeface="Calibri"/>
                <a:sym typeface="Calibri"/>
              </a:rPr>
              <a:t>	</a:t>
            </a:r>
            <a:r>
              <a:rPr lang="en-US" sz="2000" b="0" i="1" u="none" strike="noStrike" dirty="0">
                <a:solidFill>
                  <a:schemeClr val="tx1"/>
                </a:solidFill>
                <a:latin typeface="Calibri"/>
                <a:ea typeface="Calibri"/>
                <a:cs typeface="Calibri"/>
                <a:sym typeface="Calibri"/>
              </a:rPr>
              <a:t>t + r = 1</a:t>
            </a:r>
            <a:r>
              <a:rPr lang="en-US" sz="2000" b="0" i="0" u="none" strike="noStrike" dirty="0">
                <a:solidFill>
                  <a:schemeClr val="tx1"/>
                </a:solidFill>
                <a:latin typeface="Calibri"/>
                <a:ea typeface="Calibri"/>
                <a:cs typeface="Calibri"/>
                <a:sym typeface="Calibri"/>
              </a:rPr>
              <a:t>. </a:t>
            </a:r>
          </a:p>
          <a:p>
            <a:pPr marL="342900" marR="0" lvl="0" indent="-342900" rtl="0">
              <a:lnSpc>
                <a:spcPct val="90000"/>
              </a:lnSpc>
              <a:spcBef>
                <a:spcPts val="0"/>
              </a:spcBef>
              <a:spcAft>
                <a:spcPts val="0"/>
              </a:spcAft>
              <a:buFont typeface="Arial" panose="020B0604020202020204" pitchFamily="34" charset="0"/>
              <a:buChar char="•"/>
            </a:pPr>
            <a:endParaRPr lang="en-US" sz="2000" b="0" i="0" u="none" strike="noStrike" dirty="0">
              <a:solidFill>
                <a:schemeClr val="tx1"/>
              </a:solidFill>
              <a:latin typeface="Calibri"/>
              <a:ea typeface="Calibri"/>
              <a:cs typeface="Calibri"/>
              <a:sym typeface="Calibri"/>
            </a:endParaRPr>
          </a:p>
          <a:p>
            <a:pPr marL="342900" marR="0" lvl="0" indent="-342900" rtl="0">
              <a:lnSpc>
                <a:spcPct val="90000"/>
              </a:lnSpc>
              <a:spcBef>
                <a:spcPts val="0"/>
              </a:spcBef>
              <a:spcAft>
                <a:spcPts val="0"/>
              </a:spcAft>
              <a:buFont typeface="Arial" panose="020B0604020202020204" pitchFamily="34" charset="0"/>
              <a:buChar char="•"/>
            </a:pPr>
            <a:r>
              <a:rPr lang="en-US" sz="2000" b="0" i="0" u="none" strike="noStrike" dirty="0">
                <a:solidFill>
                  <a:schemeClr val="tx1"/>
                </a:solidFill>
                <a:latin typeface="Calibri"/>
                <a:ea typeface="Calibri"/>
                <a:cs typeface="Calibri"/>
                <a:sym typeface="Calibri"/>
              </a:rPr>
              <a:t>Ambient PM samples absorb some amount of light.  The absorbed light does not reach the plate (transmission) or sphere (reflectance) detector, </a:t>
            </a:r>
            <a:r>
              <a:rPr lang="en-US" sz="2000" dirty="0">
                <a:solidFill>
                  <a:schemeClr val="tx1"/>
                </a:solidFill>
                <a:latin typeface="Calibri"/>
                <a:ea typeface="Calibri"/>
                <a:cs typeface="Calibri"/>
                <a:sym typeface="Calibri"/>
              </a:rPr>
              <a:t>and therefore these t and r measurements fall </a:t>
            </a:r>
            <a:r>
              <a:rPr lang="en-US" sz="2000" b="0" i="0" u="none" strike="noStrike" dirty="0">
                <a:solidFill>
                  <a:schemeClr val="tx1"/>
                </a:solidFill>
                <a:latin typeface="Calibri"/>
                <a:ea typeface="Calibri"/>
                <a:cs typeface="Calibri"/>
                <a:sym typeface="Calibri"/>
              </a:rPr>
              <a:t>below this calibration line. </a:t>
            </a:r>
            <a:endParaRPr sz="2000" dirty="0">
              <a:solidFill>
                <a:schemeClr val="tx1"/>
              </a:solidFill>
              <a:latin typeface="Calibri"/>
              <a:ea typeface="Calibri"/>
              <a:cs typeface="Calibri"/>
              <a:sym typeface="Calibri"/>
            </a:endParaRPr>
          </a:p>
        </p:txBody>
      </p:sp>
      <p:sp>
        <p:nvSpPr>
          <p:cNvPr id="161" name="Google Shape;161;p5"/>
          <p:cNvSpPr/>
          <p:nvPr/>
        </p:nvSpPr>
        <p:spPr>
          <a:xfrm rot="10800000" flipH="1">
            <a:off x="0" y="6400799"/>
            <a:ext cx="12192000" cy="456773"/>
          </a:xfrm>
          <a:prstGeom prst="rect">
            <a:avLst/>
          </a:prstGeom>
          <a:gradFill>
            <a:gsLst>
              <a:gs pos="0">
                <a:schemeClr val="accent1"/>
              </a:gs>
              <a:gs pos="56000">
                <a:srgbClr val="000000"/>
              </a:gs>
              <a:gs pos="100000">
                <a:srgbClr val="000000"/>
              </a:gs>
            </a:gsLst>
            <a:lin ang="2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2" name="Google Shape;162;p5"/>
          <p:cNvSpPr/>
          <p:nvPr/>
        </p:nvSpPr>
        <p:spPr>
          <a:xfrm flipH="1">
            <a:off x="4038600" y="6400799"/>
            <a:ext cx="8153398" cy="456772"/>
          </a:xfrm>
          <a:prstGeom prst="rect">
            <a:avLst/>
          </a:prstGeom>
          <a:gradFill>
            <a:gsLst>
              <a:gs pos="0">
                <a:srgbClr val="000000">
                  <a:alpha val="62745"/>
                </a:srgbClr>
              </a:gs>
              <a:gs pos="100000">
                <a:srgbClr val="2F5496"/>
              </a:gs>
            </a:gsLst>
            <a:lin ang="13800001"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63" name="Google Shape;163;p5" descr="Diagram&#10;&#10;Description automatically generated"/>
          <p:cNvPicPr preferRelativeResize="0"/>
          <p:nvPr/>
        </p:nvPicPr>
        <p:blipFill rotWithShape="1">
          <a:blip r:embed="rId3">
            <a:alphaModFix/>
          </a:blip>
          <a:srcRect t="-243" r="-1" b="3380"/>
          <a:stretch/>
        </p:blipFill>
        <p:spPr>
          <a:xfrm>
            <a:off x="7970886" y="388438"/>
            <a:ext cx="3914824" cy="5833786"/>
          </a:xfrm>
          <a:prstGeom prst="rect">
            <a:avLst/>
          </a:prstGeom>
          <a:noFill/>
          <a:ln>
            <a:noFill/>
          </a:ln>
        </p:spPr>
      </p:pic>
      <p:pic>
        <p:nvPicPr>
          <p:cNvPr id="164" name="Google Shape;164;p5" descr="Chart, scatter chart&#10;&#10;Description automatically generated"/>
          <p:cNvPicPr preferRelativeResize="0"/>
          <p:nvPr/>
        </p:nvPicPr>
        <p:blipFill rotWithShape="1">
          <a:blip r:embed="rId4">
            <a:alphaModFix/>
          </a:blip>
          <a:srcRect l="27350" r="27381"/>
          <a:stretch/>
        </p:blipFill>
        <p:spPr>
          <a:xfrm>
            <a:off x="3972393" y="1109687"/>
            <a:ext cx="3692203" cy="5077151"/>
          </a:xfrm>
          <a:prstGeom prst="rect">
            <a:avLst/>
          </a:prstGeom>
          <a:noFill/>
          <a:ln>
            <a:noFill/>
          </a:ln>
        </p:spPr>
      </p:pic>
      <p:sp>
        <p:nvSpPr>
          <p:cNvPr id="2" name="Title 1">
            <a:extLst>
              <a:ext uri="{FF2B5EF4-FFF2-40B4-BE49-F238E27FC236}">
                <a16:creationId xmlns:a16="http://schemas.microsoft.com/office/drawing/2014/main" id="{A1A617DA-37C9-4BF6-987A-C0F8714D8276}"/>
              </a:ext>
            </a:extLst>
          </p:cNvPr>
          <p:cNvSpPr>
            <a:spLocks noGrp="1"/>
          </p:cNvSpPr>
          <p:nvPr>
            <p:ph type="title"/>
          </p:nvPr>
        </p:nvSpPr>
        <p:spPr>
          <a:xfrm>
            <a:off x="108527" y="61016"/>
            <a:ext cx="10515600" cy="1140053"/>
          </a:xfrm>
        </p:spPr>
        <p:txBody>
          <a:bodyPr>
            <a:normAutofit/>
          </a:bodyPr>
          <a:lstStyle/>
          <a:p>
            <a:r>
              <a:rPr lang="en-US" sz="3200" dirty="0"/>
              <a:t>Optical Relationship Between Reflectance and </a:t>
            </a:r>
            <a:br>
              <a:rPr lang="en-US" sz="3200" dirty="0"/>
            </a:br>
            <a:r>
              <a:rPr lang="en-US" sz="3200" dirty="0"/>
              <a:t>Transmittance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a:t>Method Precision and Long-Term Stability</a:t>
            </a:r>
            <a:endParaRPr/>
          </a:p>
        </p:txBody>
      </p:sp>
      <p:grpSp>
        <p:nvGrpSpPr>
          <p:cNvPr id="181" name="Google Shape;181;p7"/>
          <p:cNvGrpSpPr/>
          <p:nvPr/>
        </p:nvGrpSpPr>
        <p:grpSpPr>
          <a:xfrm>
            <a:off x="838200" y="1826156"/>
            <a:ext cx="10515600" cy="4350274"/>
            <a:chOff x="0" y="531"/>
            <a:chExt cx="10515600" cy="4350274"/>
          </a:xfrm>
        </p:grpSpPr>
        <p:sp>
          <p:nvSpPr>
            <p:cNvPr id="182" name="Google Shape;182;p7"/>
            <p:cNvSpPr/>
            <p:nvPr/>
          </p:nvSpPr>
          <p:spPr>
            <a:xfrm>
              <a:off x="0" y="531"/>
              <a:ext cx="10515600" cy="1242935"/>
            </a:xfrm>
            <a:prstGeom prst="roundRect">
              <a:avLst>
                <a:gd name="adj" fmla="val 10000"/>
              </a:avLst>
            </a:prstGeom>
            <a:solidFill>
              <a:srgbClr val="CCD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7"/>
            <p:cNvSpPr/>
            <p:nvPr/>
          </p:nvSpPr>
          <p:spPr>
            <a:xfrm>
              <a:off x="375988" y="280191"/>
              <a:ext cx="683614" cy="683614"/>
            </a:xfrm>
            <a:prstGeom prst="rect">
              <a:avLst/>
            </a:prstGeom>
            <a:blipFill rotWithShape="1">
              <a:blip r:embed="rId3">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7"/>
            <p:cNvSpPr/>
            <p:nvPr/>
          </p:nvSpPr>
          <p:spPr>
            <a:xfrm>
              <a:off x="1435590" y="531"/>
              <a:ext cx="9080009" cy="124293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7"/>
            <p:cNvSpPr txBox="1"/>
            <p:nvPr/>
          </p:nvSpPr>
          <p:spPr>
            <a:xfrm>
              <a:off x="1435590" y="531"/>
              <a:ext cx="9080009" cy="1242935"/>
            </a:xfrm>
            <a:prstGeom prst="rect">
              <a:avLst/>
            </a:prstGeom>
            <a:noFill/>
            <a:ln>
              <a:noFill/>
            </a:ln>
          </p:spPr>
          <p:txBody>
            <a:bodyPr spcFirstLastPara="1" wrap="square" lIns="131525" tIns="131525" rIns="131525" bIns="131525" anchor="ctr" anchorCtr="0">
              <a:noAutofit/>
            </a:bodyPr>
            <a:lstStyle/>
            <a:p>
              <a:pPr marL="0" marR="0" lvl="0" indent="0" algn="l" rtl="0">
                <a:lnSpc>
                  <a:spcPct val="100000"/>
                </a:lnSpc>
                <a:spcBef>
                  <a:spcPts val="0"/>
                </a:spcBef>
                <a:spcAft>
                  <a:spcPts val="0"/>
                </a:spcAft>
                <a:buClr>
                  <a:schemeClr val="dk1"/>
                </a:buClr>
                <a:buSzPts val="2000"/>
                <a:buFont typeface="Calibri"/>
                <a:buNone/>
              </a:pPr>
              <a:r>
                <a:rPr lang="en-US" sz="2000" dirty="0">
                  <a:solidFill>
                    <a:schemeClr val="dk1"/>
                  </a:solidFill>
                  <a:latin typeface="Calibri"/>
                  <a:ea typeface="Calibri"/>
                  <a:cs typeface="Calibri"/>
                  <a:sym typeface="Calibri"/>
                </a:rPr>
                <a:t>The HIPS analysis provides precise and repeatable data, as determined by collocated precision and replicate analysis of samples, respectively</a:t>
              </a:r>
              <a:endParaRPr dirty="0"/>
            </a:p>
          </p:txBody>
        </p:sp>
        <p:sp>
          <p:nvSpPr>
            <p:cNvPr id="186" name="Google Shape;186;p7"/>
            <p:cNvSpPr/>
            <p:nvPr/>
          </p:nvSpPr>
          <p:spPr>
            <a:xfrm>
              <a:off x="0" y="1554201"/>
              <a:ext cx="10515600" cy="1242935"/>
            </a:xfrm>
            <a:prstGeom prst="roundRect">
              <a:avLst>
                <a:gd name="adj" fmla="val 10000"/>
              </a:avLst>
            </a:prstGeom>
            <a:solidFill>
              <a:srgbClr val="CCD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7"/>
            <p:cNvSpPr/>
            <p:nvPr/>
          </p:nvSpPr>
          <p:spPr>
            <a:xfrm>
              <a:off x="375988" y="1833861"/>
              <a:ext cx="683614" cy="683614"/>
            </a:xfrm>
            <a:prstGeom prst="rect">
              <a:avLst/>
            </a:prstGeom>
            <a:blipFill rotWithShape="1">
              <a:blip r:embed="rId4">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7"/>
            <p:cNvSpPr/>
            <p:nvPr/>
          </p:nvSpPr>
          <p:spPr>
            <a:xfrm>
              <a:off x="1435590" y="1554201"/>
              <a:ext cx="9080009" cy="124293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7"/>
            <p:cNvSpPr txBox="1"/>
            <p:nvPr/>
          </p:nvSpPr>
          <p:spPr>
            <a:xfrm>
              <a:off x="1435590" y="1554201"/>
              <a:ext cx="9080009" cy="1242935"/>
            </a:xfrm>
            <a:prstGeom prst="rect">
              <a:avLst/>
            </a:prstGeom>
            <a:noFill/>
            <a:ln>
              <a:noFill/>
            </a:ln>
          </p:spPr>
          <p:txBody>
            <a:bodyPr spcFirstLastPara="1" wrap="square" lIns="131525" tIns="131525" rIns="131525" bIns="131525" anchor="ctr" anchorCtr="0">
              <a:noAutofit/>
            </a:bodyPr>
            <a:lstStyle/>
            <a:p>
              <a:pPr marL="0" marR="0" lvl="0" indent="0" algn="l" rtl="0">
                <a:lnSpc>
                  <a:spcPct val="100000"/>
                </a:lnSpc>
                <a:spcBef>
                  <a:spcPts val="0"/>
                </a:spcBef>
                <a:spcAft>
                  <a:spcPts val="0"/>
                </a:spcAft>
                <a:buClr>
                  <a:schemeClr val="dk1"/>
                </a:buClr>
                <a:buSzPts val="2000"/>
                <a:buFont typeface="Calibri"/>
                <a:buNone/>
              </a:pPr>
              <a:r>
                <a:rPr lang="en-US" sz="2000" dirty="0">
                  <a:solidFill>
                    <a:schemeClr val="dk1"/>
                  </a:solidFill>
                  <a:latin typeface="Calibri"/>
                  <a:ea typeface="Calibri"/>
                  <a:cs typeface="Calibri"/>
                  <a:sym typeface="Calibri"/>
                </a:rPr>
                <a:t>Exploratory analyses show higher precision for IMPROVE samples than CSN samples, due to the differences in sampling methodology; i.e., 25 mm filter sampling at 23 L/min for IMPROVE as opposed to 47 mm filter sampling at 6.7 L/min for CSN</a:t>
              </a:r>
              <a:endParaRPr dirty="0"/>
            </a:p>
          </p:txBody>
        </p:sp>
        <p:sp>
          <p:nvSpPr>
            <p:cNvPr id="190" name="Google Shape;190;p7"/>
            <p:cNvSpPr/>
            <p:nvPr/>
          </p:nvSpPr>
          <p:spPr>
            <a:xfrm>
              <a:off x="0" y="3107870"/>
              <a:ext cx="10515600" cy="1242935"/>
            </a:xfrm>
            <a:prstGeom prst="roundRect">
              <a:avLst>
                <a:gd name="adj" fmla="val 10000"/>
              </a:avLst>
            </a:prstGeom>
            <a:solidFill>
              <a:srgbClr val="CCD3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7"/>
            <p:cNvSpPr/>
            <p:nvPr/>
          </p:nvSpPr>
          <p:spPr>
            <a:xfrm>
              <a:off x="375988" y="3387531"/>
              <a:ext cx="683614" cy="683614"/>
            </a:xfrm>
            <a:prstGeom prst="rect">
              <a:avLst/>
            </a:prstGeom>
            <a:blipFill rotWithShape="1">
              <a:blip r:embed="rId5">
                <a:alphaModFix/>
              </a:blip>
              <a:stretch>
                <a:fillRect/>
              </a:stretch>
            </a:blip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7"/>
            <p:cNvSpPr/>
            <p:nvPr/>
          </p:nvSpPr>
          <p:spPr>
            <a:xfrm>
              <a:off x="1435590" y="3107870"/>
              <a:ext cx="9080009" cy="124293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7"/>
            <p:cNvSpPr txBox="1"/>
            <p:nvPr/>
          </p:nvSpPr>
          <p:spPr>
            <a:xfrm>
              <a:off x="1435590" y="3107870"/>
              <a:ext cx="9080009" cy="1242935"/>
            </a:xfrm>
            <a:prstGeom prst="rect">
              <a:avLst/>
            </a:prstGeom>
            <a:noFill/>
            <a:ln>
              <a:noFill/>
            </a:ln>
          </p:spPr>
          <p:txBody>
            <a:bodyPr spcFirstLastPara="1" wrap="square" lIns="131525" tIns="131525" rIns="131525" bIns="131525" anchor="ctr" anchorCtr="0">
              <a:noAutofit/>
            </a:bodyPr>
            <a:lstStyle/>
            <a:p>
              <a:pPr marL="0" marR="0" lvl="0" indent="0" algn="l" rtl="0">
                <a:lnSpc>
                  <a:spcPct val="100000"/>
                </a:lnSpc>
                <a:spcBef>
                  <a:spcPts val="0"/>
                </a:spcBef>
                <a:spcAft>
                  <a:spcPts val="0"/>
                </a:spcAft>
                <a:buClr>
                  <a:schemeClr val="dk1"/>
                </a:buClr>
                <a:buSzPts val="2000"/>
                <a:buFont typeface="Calibri"/>
                <a:buNone/>
              </a:pPr>
              <a:r>
                <a:rPr lang="en-US" sz="2000" dirty="0">
                  <a:solidFill>
                    <a:schemeClr val="dk1"/>
                  </a:solidFill>
                  <a:latin typeface="Calibri"/>
                  <a:ea typeface="Calibri"/>
                  <a:cs typeface="Calibri"/>
                  <a:sym typeface="Calibri"/>
                </a:rPr>
                <a:t>Reanalysis of archived PM samples showed good agreement with the original analyses, as shown in the next slide</a:t>
              </a:r>
              <a:endParaRPr dirty="0"/>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7"/>
        <p:cNvGrpSpPr/>
        <p:nvPr/>
      </p:nvGrpSpPr>
      <p:grpSpPr>
        <a:xfrm>
          <a:off x="0" y="0"/>
          <a:ext cx="0" cy="0"/>
          <a:chOff x="0" y="0"/>
          <a:chExt cx="0" cy="0"/>
        </a:xfrm>
      </p:grpSpPr>
      <p:sp>
        <p:nvSpPr>
          <p:cNvPr id="198" name="Google Shape;198;p8"/>
          <p:cNvSpPr/>
          <p:nvPr/>
        </p:nvSpPr>
        <p:spPr>
          <a:xfrm>
            <a:off x="-1" y="0"/>
            <a:ext cx="12188952"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9" name="Google Shape;199;p8"/>
          <p:cNvSpPr txBox="1"/>
          <p:nvPr/>
        </p:nvSpPr>
        <p:spPr>
          <a:xfrm>
            <a:off x="35374" y="4513577"/>
            <a:ext cx="6040081" cy="2318072"/>
          </a:xfrm>
          <a:prstGeom prst="rect">
            <a:avLst/>
          </a:prstGeom>
          <a:noFill/>
          <a:ln>
            <a:noFill/>
          </a:ln>
        </p:spPr>
        <p:txBody>
          <a:bodyPr spcFirstLastPara="1" wrap="square" lIns="91425" tIns="45700" rIns="91425" bIns="45700" anchor="ctr" anchorCtr="0">
            <a:noAutofit/>
          </a:bodyPr>
          <a:lstStyle/>
          <a:p>
            <a:pPr lvl="0" algn="ctr">
              <a:lnSpc>
                <a:spcPct val="90000"/>
              </a:lnSpc>
            </a:pPr>
            <a:r>
              <a:rPr lang="en-US" sz="2000" dirty="0">
                <a:solidFill>
                  <a:schemeClr val="dk1"/>
                </a:solidFill>
                <a:latin typeface="Calibri"/>
                <a:ea typeface="Calibri"/>
                <a:cs typeface="Calibri"/>
                <a:sym typeface="Calibri"/>
              </a:rPr>
              <a:t>This graph compares the original filter absorption </a:t>
            </a:r>
            <a:r>
              <a:rPr lang="en-US" sz="2000" dirty="0">
                <a:solidFill>
                  <a:schemeClr val="tx1"/>
                </a:solidFill>
                <a:latin typeface="Calibri"/>
                <a:ea typeface="Calibri"/>
                <a:cs typeface="Calibri"/>
                <a:sym typeface="Calibri"/>
              </a:rPr>
              <a:t>results (y-axis) to reanalysis results (x-axis</a:t>
            </a:r>
            <a:r>
              <a:rPr lang="en-US" sz="2000" dirty="0">
                <a:solidFill>
                  <a:schemeClr val="dk1"/>
                </a:solidFill>
                <a:latin typeface="Calibri"/>
                <a:ea typeface="Calibri"/>
                <a:cs typeface="Calibri"/>
                <a:sym typeface="Calibri"/>
              </a:rPr>
              <a:t>) performed after the samples were archived for several years. This comparison demonstrates the stability of the HIPS analytical results over time despite lacking NIST-traceable standards.  Different symbols represent different IMPROVE sites.  </a:t>
            </a:r>
            <a:endParaRPr dirty="0"/>
          </a:p>
        </p:txBody>
      </p:sp>
      <p:pic>
        <p:nvPicPr>
          <p:cNvPr id="201" name="Google Shape;201;p8"/>
          <p:cNvPicPr preferRelativeResize="0"/>
          <p:nvPr/>
        </p:nvPicPr>
        <p:blipFill rotWithShape="1">
          <a:blip r:embed="rId3">
            <a:alphaModFix/>
          </a:blip>
          <a:srcRect/>
          <a:stretch/>
        </p:blipFill>
        <p:spPr>
          <a:xfrm>
            <a:off x="6116546" y="319087"/>
            <a:ext cx="5640739" cy="3639558"/>
          </a:xfrm>
          <a:prstGeom prst="rect">
            <a:avLst/>
          </a:prstGeom>
          <a:noFill/>
          <a:ln>
            <a:noFill/>
          </a:ln>
        </p:spPr>
      </p:pic>
      <p:sp>
        <p:nvSpPr>
          <p:cNvPr id="6" name="Google Shape;199;p8">
            <a:extLst>
              <a:ext uri="{FF2B5EF4-FFF2-40B4-BE49-F238E27FC236}">
                <a16:creationId xmlns:a16="http://schemas.microsoft.com/office/drawing/2014/main" id="{4B53E506-3555-4AB9-8E82-E4EFD953C912}"/>
              </a:ext>
            </a:extLst>
          </p:cNvPr>
          <p:cNvSpPr txBox="1"/>
          <p:nvPr/>
        </p:nvSpPr>
        <p:spPr>
          <a:xfrm>
            <a:off x="6110830" y="3958645"/>
            <a:ext cx="5888989" cy="2580268"/>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US" sz="2000" dirty="0">
                <a:solidFill>
                  <a:schemeClr val="dk1"/>
                </a:solidFill>
                <a:latin typeface="Calibri"/>
                <a:ea typeface="Calibri"/>
                <a:cs typeface="Calibri"/>
                <a:sym typeface="Calibri"/>
              </a:rPr>
              <a:t>Collocated precision estimates are determined by calculating the scaled relative difference (SRD) between samples collected at the same location and same time. The SRD is the ratio of scaled arithmetic difference, (X</a:t>
            </a:r>
            <a:r>
              <a:rPr lang="en-US" sz="2000" baseline="-25000" dirty="0">
                <a:solidFill>
                  <a:schemeClr val="dk1"/>
                </a:solidFill>
                <a:latin typeface="Calibri"/>
                <a:ea typeface="Calibri"/>
                <a:cs typeface="Calibri"/>
                <a:sym typeface="Calibri"/>
              </a:rPr>
              <a:t>1</a:t>
            </a:r>
            <a:r>
              <a:rPr lang="en-US" sz="2000" dirty="0">
                <a:solidFill>
                  <a:schemeClr val="dk1"/>
                </a:solidFill>
                <a:latin typeface="Calibri"/>
                <a:ea typeface="Calibri"/>
                <a:cs typeface="Calibri"/>
                <a:sym typeface="Calibri"/>
              </a:rPr>
              <a:t>-X</a:t>
            </a:r>
            <a:r>
              <a:rPr lang="en-US" sz="2000" baseline="-25000" dirty="0">
                <a:solidFill>
                  <a:schemeClr val="dk1"/>
                </a:solidFill>
                <a:latin typeface="Calibri"/>
                <a:ea typeface="Calibri"/>
                <a:cs typeface="Calibri"/>
                <a:sym typeface="Calibri"/>
              </a:rPr>
              <a:t>2</a:t>
            </a:r>
            <a:r>
              <a:rPr lang="en-US" sz="2000" dirty="0">
                <a:solidFill>
                  <a:schemeClr val="dk1"/>
                </a:solidFill>
                <a:latin typeface="Calibri"/>
                <a:ea typeface="Calibri"/>
                <a:cs typeface="Calibri"/>
                <a:sym typeface="Calibri"/>
              </a:rPr>
              <a:t>) / sqrt(2), divided by the mean of the 2 measurements</a:t>
            </a:r>
            <a:r>
              <a:rPr lang="en-US" sz="2000" dirty="0">
                <a:solidFill>
                  <a:schemeClr val="tx1"/>
                </a:solidFill>
                <a:latin typeface="Calibri"/>
                <a:ea typeface="Calibri"/>
                <a:cs typeface="Calibri"/>
                <a:sym typeface="Calibri"/>
              </a:rPr>
              <a:t>, (X</a:t>
            </a:r>
            <a:r>
              <a:rPr lang="en-US" sz="2000" baseline="-25000" dirty="0">
                <a:solidFill>
                  <a:schemeClr val="tx1"/>
                </a:solidFill>
                <a:latin typeface="Calibri"/>
                <a:ea typeface="Calibri"/>
                <a:cs typeface="Calibri"/>
                <a:sym typeface="Calibri"/>
              </a:rPr>
              <a:t>1</a:t>
            </a:r>
            <a:r>
              <a:rPr lang="en-US" sz="2000" dirty="0">
                <a:solidFill>
                  <a:schemeClr val="tx1"/>
                </a:solidFill>
                <a:latin typeface="Calibri"/>
                <a:ea typeface="Calibri"/>
                <a:cs typeface="Calibri"/>
                <a:sym typeface="Calibri"/>
              </a:rPr>
              <a:t>+X</a:t>
            </a:r>
            <a:r>
              <a:rPr lang="en-US" sz="2000" baseline="-25000" dirty="0">
                <a:solidFill>
                  <a:schemeClr val="tx1"/>
                </a:solidFill>
                <a:latin typeface="Calibri"/>
                <a:ea typeface="Calibri"/>
                <a:cs typeface="Calibri"/>
                <a:sym typeface="Calibri"/>
              </a:rPr>
              <a:t>2</a:t>
            </a:r>
            <a:r>
              <a:rPr lang="en-US" sz="2000" dirty="0">
                <a:solidFill>
                  <a:schemeClr val="tx1"/>
                </a:solidFill>
                <a:latin typeface="Calibri"/>
                <a:ea typeface="Calibri"/>
                <a:cs typeface="Calibri"/>
                <a:sym typeface="Calibri"/>
              </a:rPr>
              <a:t>)/2</a:t>
            </a:r>
            <a:r>
              <a:rPr lang="en-US" sz="2000" dirty="0">
                <a:solidFill>
                  <a:schemeClr val="dk1"/>
                </a:solidFill>
                <a:latin typeface="Calibri"/>
                <a:ea typeface="Calibri"/>
                <a:cs typeface="Calibri"/>
                <a:sym typeface="Calibri"/>
              </a:rPr>
              <a:t>. The sqrt(2) term accounts for combined error in both measurements. We expect the SRD to increase as the measurement values approach the detection limit. </a:t>
            </a:r>
            <a:endParaRPr dirty="0"/>
          </a:p>
        </p:txBody>
      </p:sp>
      <p:pic>
        <p:nvPicPr>
          <p:cNvPr id="7" name="Picture 6"/>
          <p:cNvPicPr>
            <a:picLocks noChangeAspect="1"/>
          </p:cNvPicPr>
          <p:nvPr/>
        </p:nvPicPr>
        <p:blipFill rotWithShape="1">
          <a:blip r:embed="rId4">
            <a:extLst>
              <a:ext uri="{28A0092B-C50C-407E-A947-70E740481C1C}">
                <a14:useLocalDpi xmlns:a14="http://schemas.microsoft.com/office/drawing/2010/main" val="0"/>
              </a:ext>
            </a:extLst>
          </a:blip>
          <a:srcRect l="14541" r="15526"/>
          <a:stretch/>
        </p:blipFill>
        <p:spPr>
          <a:xfrm>
            <a:off x="320143" y="26351"/>
            <a:ext cx="5548153" cy="45497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5"/>
        <p:cNvGrpSpPr/>
        <p:nvPr/>
      </p:nvGrpSpPr>
      <p:grpSpPr>
        <a:xfrm>
          <a:off x="0" y="0"/>
          <a:ext cx="0" cy="0"/>
          <a:chOff x="0" y="0"/>
          <a:chExt cx="0" cy="0"/>
        </a:xfrm>
      </p:grpSpPr>
      <p:sp>
        <p:nvSpPr>
          <p:cNvPr id="206" name="Google Shape;206;p9"/>
          <p:cNvSpPr/>
          <p:nvPr/>
        </p:nvSpPr>
        <p:spPr>
          <a:xfrm>
            <a:off x="0" y="-1"/>
            <a:ext cx="12192000" cy="685800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grpSp>
        <p:nvGrpSpPr>
          <p:cNvPr id="207" name="Google Shape;207;p9"/>
          <p:cNvGrpSpPr/>
          <p:nvPr/>
        </p:nvGrpSpPr>
        <p:grpSpPr>
          <a:xfrm>
            <a:off x="-417513" y="0"/>
            <a:ext cx="12584114" cy="6853238"/>
            <a:chOff x="-417513" y="0"/>
            <a:chExt cx="12584114" cy="6853238"/>
          </a:xfrm>
        </p:grpSpPr>
        <p:sp>
          <p:nvSpPr>
            <p:cNvPr id="208" name="Google Shape;208;p9"/>
            <p:cNvSpPr/>
            <p:nvPr/>
          </p:nvSpPr>
          <p:spPr>
            <a:xfrm>
              <a:off x="1306513" y="0"/>
              <a:ext cx="3862388" cy="6843713"/>
            </a:xfrm>
            <a:custGeom>
              <a:avLst/>
              <a:gdLst/>
              <a:ahLst/>
              <a:cxnLst/>
              <a:rect l="l" t="t" r="r" b="b"/>
              <a:pathLst>
                <a:path w="813" h="1440" extrusionOk="0">
                  <a:moveTo>
                    <a:pt x="813" y="0"/>
                  </a:moveTo>
                  <a:cubicBezTo>
                    <a:pt x="331" y="221"/>
                    <a:pt x="0" y="1039"/>
                    <a:pt x="435" y="144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9"/>
            <p:cNvSpPr/>
            <p:nvPr/>
          </p:nvSpPr>
          <p:spPr>
            <a:xfrm>
              <a:off x="10626725" y="9525"/>
              <a:ext cx="1539875" cy="555625"/>
            </a:xfrm>
            <a:custGeom>
              <a:avLst/>
              <a:gdLst/>
              <a:ahLst/>
              <a:cxnLst/>
              <a:rect l="l" t="t" r="r" b="b"/>
              <a:pathLst>
                <a:path w="324" h="117" extrusionOk="0">
                  <a:moveTo>
                    <a:pt x="324" y="117"/>
                  </a:moveTo>
                  <a:cubicBezTo>
                    <a:pt x="223" y="64"/>
                    <a:pt x="107" y="28"/>
                    <a:pt x="0"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9"/>
            <p:cNvSpPr/>
            <p:nvPr/>
          </p:nvSpPr>
          <p:spPr>
            <a:xfrm>
              <a:off x="10247313" y="5013325"/>
              <a:ext cx="1919288" cy="1830388"/>
            </a:xfrm>
            <a:custGeom>
              <a:avLst/>
              <a:gdLst/>
              <a:ahLst/>
              <a:cxnLst/>
              <a:rect l="l" t="t" r="r" b="b"/>
              <a:pathLst>
                <a:path w="404" h="385" extrusionOk="0">
                  <a:moveTo>
                    <a:pt x="0" y="385"/>
                  </a:moveTo>
                  <a:cubicBezTo>
                    <a:pt x="146" y="272"/>
                    <a:pt x="285" y="142"/>
                    <a:pt x="404"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9"/>
            <p:cNvSpPr/>
            <p:nvPr/>
          </p:nvSpPr>
          <p:spPr>
            <a:xfrm>
              <a:off x="1120775" y="0"/>
              <a:ext cx="3676650" cy="6843713"/>
            </a:xfrm>
            <a:custGeom>
              <a:avLst/>
              <a:gdLst/>
              <a:ahLst/>
              <a:cxnLst/>
              <a:rect l="l" t="t" r="r" b="b"/>
              <a:pathLst>
                <a:path w="774" h="1440" extrusionOk="0">
                  <a:moveTo>
                    <a:pt x="774" y="0"/>
                  </a:moveTo>
                  <a:cubicBezTo>
                    <a:pt x="312" y="240"/>
                    <a:pt x="0" y="1034"/>
                    <a:pt x="411" y="1440"/>
                  </a:cubicBezTo>
                </a:path>
              </a:pathLst>
            </a:custGeom>
            <a:noFill/>
            <a:ln w="9525" cap="flat" cmpd="sng">
              <a:solidFill>
                <a:schemeClr val="dk1">
                  <a:alpha val="20000"/>
                </a:schemeClr>
              </a:solidFill>
              <a:prstDash val="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9"/>
            <p:cNvSpPr/>
            <p:nvPr/>
          </p:nvSpPr>
          <p:spPr>
            <a:xfrm>
              <a:off x="11202988" y="9525"/>
              <a:ext cx="963613" cy="366713"/>
            </a:xfrm>
            <a:custGeom>
              <a:avLst/>
              <a:gdLst/>
              <a:ahLst/>
              <a:cxnLst/>
              <a:rect l="l" t="t" r="r" b="b"/>
              <a:pathLst>
                <a:path w="203" h="77" extrusionOk="0">
                  <a:moveTo>
                    <a:pt x="203" y="77"/>
                  </a:moveTo>
                  <a:cubicBezTo>
                    <a:pt x="138" y="46"/>
                    <a:pt x="68" y="21"/>
                    <a:pt x="0" y="0"/>
                  </a:cubicBezTo>
                </a:path>
              </a:pathLst>
            </a:custGeom>
            <a:noFill/>
            <a:ln w="9525" cap="flat" cmpd="sng">
              <a:solidFill>
                <a:schemeClr val="dk1">
                  <a:alpha val="20000"/>
                </a:schemeClr>
              </a:solidFill>
              <a:prstDash val="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9"/>
            <p:cNvSpPr/>
            <p:nvPr/>
          </p:nvSpPr>
          <p:spPr>
            <a:xfrm>
              <a:off x="10494963" y="5275263"/>
              <a:ext cx="1666875" cy="1577975"/>
            </a:xfrm>
            <a:custGeom>
              <a:avLst/>
              <a:gdLst/>
              <a:ahLst/>
              <a:cxnLst/>
              <a:rect l="l" t="t" r="r" b="b"/>
              <a:pathLst>
                <a:path w="351" h="332" extrusionOk="0">
                  <a:moveTo>
                    <a:pt x="0" y="332"/>
                  </a:moveTo>
                  <a:cubicBezTo>
                    <a:pt x="125" y="232"/>
                    <a:pt x="245" y="121"/>
                    <a:pt x="351" y="0"/>
                  </a:cubicBezTo>
                </a:path>
              </a:pathLst>
            </a:custGeom>
            <a:noFill/>
            <a:ln w="9525" cap="flat" cmpd="sng">
              <a:solidFill>
                <a:schemeClr val="dk1">
                  <a:alpha val="20000"/>
                </a:schemeClr>
              </a:solidFill>
              <a:prstDash val="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9"/>
            <p:cNvSpPr/>
            <p:nvPr/>
          </p:nvSpPr>
          <p:spPr>
            <a:xfrm>
              <a:off x="1001713" y="0"/>
              <a:ext cx="3621088" cy="6843713"/>
            </a:xfrm>
            <a:custGeom>
              <a:avLst/>
              <a:gdLst/>
              <a:ahLst/>
              <a:cxnLst/>
              <a:rect l="l" t="t" r="r" b="b"/>
              <a:pathLst>
                <a:path w="762" h="1440" extrusionOk="0">
                  <a:moveTo>
                    <a:pt x="762" y="0"/>
                  </a:moveTo>
                  <a:cubicBezTo>
                    <a:pt x="308" y="245"/>
                    <a:pt x="0" y="1033"/>
                    <a:pt x="403" y="144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9"/>
            <p:cNvSpPr/>
            <p:nvPr/>
          </p:nvSpPr>
          <p:spPr>
            <a:xfrm>
              <a:off x="11501438" y="9525"/>
              <a:ext cx="665163" cy="257175"/>
            </a:xfrm>
            <a:custGeom>
              <a:avLst/>
              <a:gdLst/>
              <a:ahLst/>
              <a:cxnLst/>
              <a:rect l="l" t="t" r="r" b="b"/>
              <a:pathLst>
                <a:path w="140" h="54" extrusionOk="0">
                  <a:moveTo>
                    <a:pt x="140" y="54"/>
                  </a:moveTo>
                  <a:cubicBezTo>
                    <a:pt x="95" y="34"/>
                    <a:pt x="48" y="16"/>
                    <a:pt x="0"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9"/>
            <p:cNvSpPr/>
            <p:nvPr/>
          </p:nvSpPr>
          <p:spPr>
            <a:xfrm>
              <a:off x="10641013" y="5408613"/>
              <a:ext cx="1525588" cy="1435100"/>
            </a:xfrm>
            <a:custGeom>
              <a:avLst/>
              <a:gdLst/>
              <a:ahLst/>
              <a:cxnLst/>
              <a:rect l="l" t="t" r="r" b="b"/>
              <a:pathLst>
                <a:path w="321" h="302" extrusionOk="0">
                  <a:moveTo>
                    <a:pt x="0" y="302"/>
                  </a:moveTo>
                  <a:cubicBezTo>
                    <a:pt x="114" y="210"/>
                    <a:pt x="223" y="109"/>
                    <a:pt x="321"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9"/>
            <p:cNvSpPr/>
            <p:nvPr/>
          </p:nvSpPr>
          <p:spPr>
            <a:xfrm>
              <a:off x="1001713" y="0"/>
              <a:ext cx="3244850" cy="6843713"/>
            </a:xfrm>
            <a:custGeom>
              <a:avLst/>
              <a:gdLst/>
              <a:ahLst/>
              <a:cxnLst/>
              <a:rect l="l" t="t" r="r" b="b"/>
              <a:pathLst>
                <a:path w="683" h="1440" extrusionOk="0">
                  <a:moveTo>
                    <a:pt x="683" y="0"/>
                  </a:moveTo>
                  <a:cubicBezTo>
                    <a:pt x="258" y="256"/>
                    <a:pt x="0" y="1041"/>
                    <a:pt x="355" y="144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9"/>
            <p:cNvSpPr/>
            <p:nvPr/>
          </p:nvSpPr>
          <p:spPr>
            <a:xfrm>
              <a:off x="10802938" y="5518150"/>
              <a:ext cx="1363663" cy="1325563"/>
            </a:xfrm>
            <a:custGeom>
              <a:avLst/>
              <a:gdLst/>
              <a:ahLst/>
              <a:cxnLst/>
              <a:rect l="l" t="t" r="r" b="b"/>
              <a:pathLst>
                <a:path w="287" h="279" extrusionOk="0">
                  <a:moveTo>
                    <a:pt x="0" y="279"/>
                  </a:moveTo>
                  <a:cubicBezTo>
                    <a:pt x="101" y="193"/>
                    <a:pt x="198" y="100"/>
                    <a:pt x="287"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9"/>
            <p:cNvSpPr/>
            <p:nvPr/>
          </p:nvSpPr>
          <p:spPr>
            <a:xfrm>
              <a:off x="889000" y="0"/>
              <a:ext cx="3230563" cy="6843713"/>
            </a:xfrm>
            <a:custGeom>
              <a:avLst/>
              <a:gdLst/>
              <a:ahLst/>
              <a:cxnLst/>
              <a:rect l="l" t="t" r="r" b="b"/>
              <a:pathLst>
                <a:path w="680" h="1440" extrusionOk="0">
                  <a:moveTo>
                    <a:pt x="680" y="0"/>
                  </a:moveTo>
                  <a:cubicBezTo>
                    <a:pt x="257" y="265"/>
                    <a:pt x="0" y="1026"/>
                    <a:pt x="337" y="144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9"/>
            <p:cNvSpPr/>
            <p:nvPr/>
          </p:nvSpPr>
          <p:spPr>
            <a:xfrm>
              <a:off x="10979150" y="5694363"/>
              <a:ext cx="1187450" cy="1149350"/>
            </a:xfrm>
            <a:custGeom>
              <a:avLst/>
              <a:gdLst/>
              <a:ahLst/>
              <a:cxnLst/>
              <a:rect l="l" t="t" r="r" b="b"/>
              <a:pathLst>
                <a:path w="250" h="242" extrusionOk="0">
                  <a:moveTo>
                    <a:pt x="0" y="242"/>
                  </a:moveTo>
                  <a:cubicBezTo>
                    <a:pt x="88" y="166"/>
                    <a:pt x="172" y="85"/>
                    <a:pt x="250"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9"/>
            <p:cNvSpPr/>
            <p:nvPr/>
          </p:nvSpPr>
          <p:spPr>
            <a:xfrm>
              <a:off x="484188" y="0"/>
              <a:ext cx="3421063" cy="6843713"/>
            </a:xfrm>
            <a:custGeom>
              <a:avLst/>
              <a:gdLst/>
              <a:ahLst/>
              <a:cxnLst/>
              <a:rect l="l" t="t" r="r" b="b"/>
              <a:pathLst>
                <a:path w="720" h="1440" extrusionOk="0">
                  <a:moveTo>
                    <a:pt x="720" y="0"/>
                  </a:moveTo>
                  <a:cubicBezTo>
                    <a:pt x="316" y="282"/>
                    <a:pt x="0" y="1018"/>
                    <a:pt x="362" y="144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9"/>
            <p:cNvSpPr/>
            <p:nvPr/>
          </p:nvSpPr>
          <p:spPr>
            <a:xfrm>
              <a:off x="11287125" y="6049963"/>
              <a:ext cx="879475" cy="793750"/>
            </a:xfrm>
            <a:custGeom>
              <a:avLst/>
              <a:gdLst/>
              <a:ahLst/>
              <a:cxnLst/>
              <a:rect l="l" t="t" r="r" b="b"/>
              <a:pathLst>
                <a:path w="185" h="167" extrusionOk="0">
                  <a:moveTo>
                    <a:pt x="0" y="167"/>
                  </a:moveTo>
                  <a:cubicBezTo>
                    <a:pt x="63" y="114"/>
                    <a:pt x="125" y="58"/>
                    <a:pt x="185" y="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9"/>
            <p:cNvSpPr/>
            <p:nvPr/>
          </p:nvSpPr>
          <p:spPr>
            <a:xfrm>
              <a:off x="598488" y="0"/>
              <a:ext cx="2717800" cy="6843713"/>
            </a:xfrm>
            <a:custGeom>
              <a:avLst/>
              <a:gdLst/>
              <a:ahLst/>
              <a:cxnLst/>
              <a:rect l="l" t="t" r="r" b="b"/>
              <a:pathLst>
                <a:path w="572" h="1440" extrusionOk="0">
                  <a:moveTo>
                    <a:pt x="572" y="0"/>
                  </a:moveTo>
                  <a:cubicBezTo>
                    <a:pt x="213" y="320"/>
                    <a:pt x="0" y="979"/>
                    <a:pt x="164" y="1440"/>
                  </a:cubicBezTo>
                </a:path>
              </a:pathLst>
            </a:custGeom>
            <a:noFill/>
            <a:ln w="12700" cap="flat" cmpd="sng">
              <a:solidFill>
                <a:schemeClr val="dk1">
                  <a:alpha val="20000"/>
                </a:schemeClr>
              </a:solidFill>
              <a:prstDash val="dashDot"/>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9"/>
            <p:cNvSpPr/>
            <p:nvPr/>
          </p:nvSpPr>
          <p:spPr>
            <a:xfrm>
              <a:off x="261938" y="0"/>
              <a:ext cx="2944813" cy="6843713"/>
            </a:xfrm>
            <a:custGeom>
              <a:avLst/>
              <a:gdLst/>
              <a:ahLst/>
              <a:cxnLst/>
              <a:rect l="l" t="t" r="r" b="b"/>
              <a:pathLst>
                <a:path w="620" h="1440" extrusionOk="0">
                  <a:moveTo>
                    <a:pt x="620" y="0"/>
                  </a:moveTo>
                  <a:cubicBezTo>
                    <a:pt x="248" y="325"/>
                    <a:pt x="0" y="960"/>
                    <a:pt x="186" y="1440"/>
                  </a:cubicBezTo>
                </a:path>
              </a:pathLst>
            </a:custGeom>
            <a:noFill/>
            <a:ln w="9525" cap="flat" cmpd="sng">
              <a:solidFill>
                <a:schemeClr val="dk1">
                  <a:alpha val="20000"/>
                </a:schemeClr>
              </a:solidFill>
              <a:prstDash val="lgDash"/>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9"/>
            <p:cNvSpPr/>
            <p:nvPr/>
          </p:nvSpPr>
          <p:spPr>
            <a:xfrm>
              <a:off x="-417513" y="0"/>
              <a:ext cx="2403475" cy="6843713"/>
            </a:xfrm>
            <a:custGeom>
              <a:avLst/>
              <a:gdLst/>
              <a:ahLst/>
              <a:cxnLst/>
              <a:rect l="l" t="t" r="r" b="b"/>
              <a:pathLst>
                <a:path w="506" h="1440" extrusionOk="0">
                  <a:moveTo>
                    <a:pt x="506" y="0"/>
                  </a:moveTo>
                  <a:cubicBezTo>
                    <a:pt x="109" y="356"/>
                    <a:pt x="0" y="943"/>
                    <a:pt x="171" y="1440"/>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9"/>
            <p:cNvSpPr/>
            <p:nvPr/>
          </p:nvSpPr>
          <p:spPr>
            <a:xfrm>
              <a:off x="14288" y="9525"/>
              <a:ext cx="1771650" cy="3198813"/>
            </a:xfrm>
            <a:custGeom>
              <a:avLst/>
              <a:gdLst/>
              <a:ahLst/>
              <a:cxnLst/>
              <a:rect l="l" t="t" r="r" b="b"/>
              <a:pathLst>
                <a:path w="373" h="673" extrusionOk="0">
                  <a:moveTo>
                    <a:pt x="373" y="0"/>
                  </a:moveTo>
                  <a:cubicBezTo>
                    <a:pt x="175" y="183"/>
                    <a:pt x="51" y="409"/>
                    <a:pt x="0" y="673"/>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9"/>
            <p:cNvSpPr/>
            <p:nvPr/>
          </p:nvSpPr>
          <p:spPr>
            <a:xfrm>
              <a:off x="4763" y="6016625"/>
              <a:ext cx="214313" cy="827088"/>
            </a:xfrm>
            <a:custGeom>
              <a:avLst/>
              <a:gdLst/>
              <a:ahLst/>
              <a:cxnLst/>
              <a:rect l="l" t="t" r="r" b="b"/>
              <a:pathLst>
                <a:path w="45" h="174" extrusionOk="0">
                  <a:moveTo>
                    <a:pt x="0" y="0"/>
                  </a:moveTo>
                  <a:cubicBezTo>
                    <a:pt x="11" y="59"/>
                    <a:pt x="26" y="118"/>
                    <a:pt x="45" y="174"/>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9"/>
            <p:cNvSpPr/>
            <p:nvPr/>
          </p:nvSpPr>
          <p:spPr>
            <a:xfrm>
              <a:off x="14288" y="0"/>
              <a:ext cx="1562100" cy="2228850"/>
            </a:xfrm>
            <a:custGeom>
              <a:avLst/>
              <a:gdLst/>
              <a:ahLst/>
              <a:cxnLst/>
              <a:rect l="l" t="t" r="r" b="b"/>
              <a:pathLst>
                <a:path w="329" h="469" extrusionOk="0">
                  <a:moveTo>
                    <a:pt x="329" y="0"/>
                  </a:moveTo>
                  <a:cubicBezTo>
                    <a:pt x="189" y="133"/>
                    <a:pt x="69" y="288"/>
                    <a:pt x="0" y="469"/>
                  </a:cubicBezTo>
                </a:path>
              </a:pathLst>
            </a:custGeom>
            <a:noFill/>
            <a:ln w="9525" cap="flat" cmpd="sng">
              <a:solidFill>
                <a:schemeClr val="dk1">
                  <a:alpha val="20000"/>
                </a:schemeClr>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9" name="Google Shape;229;p9"/>
          <p:cNvGrpSpPr/>
          <p:nvPr/>
        </p:nvGrpSpPr>
        <p:grpSpPr>
          <a:xfrm>
            <a:off x="800144" y="1699589"/>
            <a:ext cx="3674476" cy="3470421"/>
            <a:chOff x="697883" y="1816768"/>
            <a:chExt cx="3674476" cy="3470421"/>
          </a:xfrm>
        </p:grpSpPr>
        <p:sp>
          <p:nvSpPr>
            <p:cNvPr id="230" name="Google Shape;230;p9"/>
            <p:cNvSpPr/>
            <p:nvPr/>
          </p:nvSpPr>
          <p:spPr>
            <a:xfrm>
              <a:off x="697883" y="1816768"/>
              <a:ext cx="3674476" cy="50292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9"/>
            <p:cNvSpPr/>
            <p:nvPr/>
          </p:nvSpPr>
          <p:spPr>
            <a:xfrm rot="10800000">
              <a:off x="2380224" y="5014786"/>
              <a:ext cx="315988" cy="272403"/>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9"/>
            <p:cNvSpPr/>
            <p:nvPr/>
          </p:nvSpPr>
          <p:spPr>
            <a:xfrm>
              <a:off x="704075" y="2392840"/>
              <a:ext cx="3668284" cy="2624327"/>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3" name="Google Shape;233;p9"/>
          <p:cNvSpPr txBox="1">
            <a:spLocks noGrp="1"/>
          </p:cNvSpPr>
          <p:nvPr>
            <p:ph type="title"/>
          </p:nvPr>
        </p:nvSpPr>
        <p:spPr>
          <a:xfrm>
            <a:off x="1172600" y="2439975"/>
            <a:ext cx="3078600" cy="2351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FFFFFF"/>
              </a:buClr>
              <a:buSzPts val="4000"/>
              <a:buFont typeface="Calibri"/>
              <a:buNone/>
            </a:pPr>
            <a:r>
              <a:rPr lang="en-US" sz="4000" dirty="0">
                <a:solidFill>
                  <a:srgbClr val="FFFFFF"/>
                </a:solidFill>
              </a:rPr>
              <a:t>Inter-</a:t>
            </a:r>
            <a:endParaRPr sz="4000" dirty="0">
              <a:solidFill>
                <a:srgbClr val="FFFFFF"/>
              </a:solidFill>
            </a:endParaRPr>
          </a:p>
          <a:p>
            <a:pPr marL="0" lvl="0" indent="0" algn="ctr" rtl="0">
              <a:lnSpc>
                <a:spcPct val="90000"/>
              </a:lnSpc>
              <a:spcBef>
                <a:spcPts val="0"/>
              </a:spcBef>
              <a:spcAft>
                <a:spcPts val="0"/>
              </a:spcAft>
              <a:buClr>
                <a:srgbClr val="FFFFFF"/>
              </a:buClr>
              <a:buSzPts val="4000"/>
              <a:buFont typeface="Calibri"/>
              <a:buNone/>
            </a:pPr>
            <a:r>
              <a:rPr lang="en-US" sz="4000" dirty="0">
                <a:solidFill>
                  <a:srgbClr val="FFFFFF"/>
                </a:solidFill>
              </a:rPr>
              <a:t>Sampler Comparisons</a:t>
            </a:r>
            <a:endParaRPr dirty="0"/>
          </a:p>
        </p:txBody>
      </p:sp>
      <p:sp>
        <p:nvSpPr>
          <p:cNvPr id="234" name="Google Shape;234;p9"/>
          <p:cNvSpPr txBox="1">
            <a:spLocks noGrp="1"/>
          </p:cNvSpPr>
          <p:nvPr>
            <p:ph type="body" idx="1"/>
          </p:nvPr>
        </p:nvSpPr>
        <p:spPr>
          <a:xfrm>
            <a:off x="5120640" y="804672"/>
            <a:ext cx="6281928" cy="5248656"/>
          </a:xfrm>
          <a:prstGeom prst="rect">
            <a:avLst/>
          </a:prstGeom>
          <a:noFill/>
          <a:ln>
            <a:noFill/>
          </a:ln>
        </p:spPr>
        <p:txBody>
          <a:bodyPr spcFirstLastPara="1" wrap="square" lIns="91425" tIns="45700" rIns="91425" bIns="45700" anchor="ctr" anchorCtr="0">
            <a:normAutofit/>
          </a:bodyPr>
          <a:lstStyle/>
          <a:p>
            <a:pPr marL="228600" lvl="0" indent="-228600">
              <a:spcBef>
                <a:spcPts val="0"/>
              </a:spcBef>
              <a:buSzPts val="1900"/>
            </a:pPr>
            <a:r>
              <a:rPr lang="en-US" sz="1900" dirty="0"/>
              <a:t>Light absorption measurements on the PTFE (Teflon®) filters are compared with other measurements for data validation.</a:t>
            </a:r>
            <a:endParaRPr dirty="0"/>
          </a:p>
          <a:p>
            <a:pPr marL="685800" lvl="1" indent="-228600">
              <a:spcBef>
                <a:spcPts val="1000"/>
              </a:spcBef>
              <a:buSzPts val="1900"/>
            </a:pPr>
            <a:r>
              <a:rPr lang="en-US" sz="1500" dirty="0"/>
              <a:t>Light absorption measurements are compared with thermal/optical analysis (TOA) results from PM collected on quartz filters - specifically, elemental carbon determined by TOA with optical reflectance (ECTR) correction and the “black carbon” estimate (BC) calculated from TOA laser attenuation.</a:t>
            </a:r>
            <a:endParaRPr dirty="0"/>
          </a:p>
          <a:p>
            <a:pPr marL="228600" lvl="0" indent="-228600">
              <a:buSzPts val="1900"/>
            </a:pPr>
            <a:r>
              <a:rPr lang="en-US" sz="1900" dirty="0"/>
              <a:t>In the next figure, HIPS absorption is scaled with an assumed mass absorption coefficient of 10 m</a:t>
            </a:r>
            <a:r>
              <a:rPr lang="en-US" sz="1900" baseline="30000" dirty="0"/>
              <a:t>2</a:t>
            </a:r>
            <a:r>
              <a:rPr lang="en-US" sz="1900" dirty="0"/>
              <a:t>/g and compared with ECTR and BC by TOA for samples collected at </a:t>
            </a:r>
            <a:r>
              <a:rPr lang="en-US" sz="1900" dirty="0">
                <a:solidFill>
                  <a:schemeClr val="tx1"/>
                </a:solidFill>
              </a:rPr>
              <a:t>the North Little Rock Arkansas site (AQS ID 15-119-0007</a:t>
            </a:r>
            <a:r>
              <a:rPr lang="en-US" sz="1900" dirty="0"/>
              <a:t>)</a:t>
            </a:r>
            <a:endParaRPr dirty="0"/>
          </a:p>
          <a:p>
            <a:pPr marL="228600" lvl="0" indent="-228600" algn="l" rtl="0">
              <a:lnSpc>
                <a:spcPct val="90000"/>
              </a:lnSpc>
              <a:spcBef>
                <a:spcPts val="1000"/>
              </a:spcBef>
              <a:spcAft>
                <a:spcPts val="0"/>
              </a:spcAft>
              <a:buClr>
                <a:schemeClr val="dk1"/>
              </a:buClr>
              <a:buSzPts val="1900"/>
              <a:buChar char="•"/>
            </a:pPr>
            <a:r>
              <a:rPr lang="en-US" sz="1900" dirty="0"/>
              <a:t>All 3 parameters trend together temporally with periods of diversion. Disagreements between these parameters can identify operational deviations such as filter swaps or aberrant sampling conditions</a:t>
            </a:r>
            <a:endParaRPr dirty="0"/>
          </a:p>
          <a:p>
            <a:pPr marL="228600" lvl="0" indent="-107950" algn="l" rtl="0">
              <a:lnSpc>
                <a:spcPct val="90000"/>
              </a:lnSpc>
              <a:spcBef>
                <a:spcPts val="1000"/>
              </a:spcBef>
              <a:spcAft>
                <a:spcPts val="0"/>
              </a:spcAft>
              <a:buClr>
                <a:schemeClr val="dk1"/>
              </a:buClr>
              <a:buSzPts val="1900"/>
              <a:buNone/>
            </a:pPr>
            <a:endParaRPr sz="1900"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518045EA62814B8DC93611335BE191" ma:contentTypeVersion="12" ma:contentTypeDescription="Create a new document." ma:contentTypeScope="" ma:versionID="e91401fb7ecbd47a0edf39d9b9cc8f81">
  <xsd:schema xmlns:xsd="http://www.w3.org/2001/XMLSchema" xmlns:xs="http://www.w3.org/2001/XMLSchema" xmlns:p="http://schemas.microsoft.com/office/2006/metadata/properties" xmlns:ns3="c9a5db4d-f8d0-471b-baa3-d30c4fb870f4" xmlns:ns4="24187fe3-d334-4a19-b563-b63c6d71722f" targetNamespace="http://schemas.microsoft.com/office/2006/metadata/properties" ma:root="true" ma:fieldsID="e39b5cf756b4a6a89eb2f0e4a5ed8b20" ns3:_="" ns4:_="">
    <xsd:import namespace="c9a5db4d-f8d0-471b-baa3-d30c4fb870f4"/>
    <xsd:import namespace="24187fe3-d334-4a19-b563-b63c6d71722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a5db4d-f8d0-471b-baa3-d30c4fb870f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187fe3-d334-4a19-b563-b63c6d71722f"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BD2E31-71C8-4F7E-87C1-E1E0EB2461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a5db4d-f8d0-471b-baa3-d30c4fb870f4"/>
    <ds:schemaRef ds:uri="24187fe3-d334-4a19-b563-b63c6d7172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8185AB-D96D-45D2-9DAE-900E066D2BE5}">
  <ds:schemaRefs>
    <ds:schemaRef ds:uri="24187fe3-d334-4a19-b563-b63c6d71722f"/>
    <ds:schemaRef ds:uri="http://purl.org/dc/dcmitype/"/>
    <ds:schemaRef ds:uri="http://schemas.openxmlformats.org/package/2006/metadata/core-properties"/>
    <ds:schemaRef ds:uri="http://purl.org/dc/terms/"/>
    <ds:schemaRef ds:uri="http://schemas.microsoft.com/office/2006/metadata/properties"/>
    <ds:schemaRef ds:uri="http://purl.org/dc/elements/1.1/"/>
    <ds:schemaRef ds:uri="http://www.w3.org/XML/1998/namespace"/>
    <ds:schemaRef ds:uri="http://schemas.microsoft.com/office/2006/documentManagement/types"/>
    <ds:schemaRef ds:uri="http://schemas.microsoft.com/office/infopath/2007/PartnerControls"/>
    <ds:schemaRef ds:uri="c9a5db4d-f8d0-471b-baa3-d30c4fb870f4"/>
  </ds:schemaRefs>
</ds:datastoreItem>
</file>

<file path=customXml/itemProps3.xml><?xml version="1.0" encoding="utf-8"?>
<ds:datastoreItem xmlns:ds="http://schemas.openxmlformats.org/officeDocument/2006/customXml" ds:itemID="{C5BB4101-3443-445D-8073-BA898AB612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10559</TotalTime>
  <Words>1210</Words>
  <Application>Microsoft Office PowerPoint</Application>
  <PresentationFormat>Widescreen</PresentationFormat>
  <Paragraphs>58</Paragraphs>
  <Slides>12</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Light Absorption Measurements in the Chemical Speciation Network (CSN)</vt:lpstr>
      <vt:lpstr>Summary</vt:lpstr>
      <vt:lpstr>Hybrid Integrating Plate/Sphere (HIPS)</vt:lpstr>
      <vt:lpstr>PowerPoint Presentation</vt:lpstr>
      <vt:lpstr>Filter Absorption Theory</vt:lpstr>
      <vt:lpstr>Optical Relationship Between Reflectance and  Transmittance</vt:lpstr>
      <vt:lpstr>Method Precision and Long-Term Stability</vt:lpstr>
      <vt:lpstr>PowerPoint Presentation</vt:lpstr>
      <vt:lpstr>Inter- Sampler Comparisons</vt:lpstr>
      <vt:lpstr>PowerPoint Presentation</vt:lpstr>
      <vt:lpstr>Ratio of HIPS Filter Absorption (fAbs/10) to TOA EC</vt:lpstr>
      <vt:lpstr>Acknowledgements &amp; 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of Hybrid Integrating Plate/Sphere Analysis for the Chemical Speciation Network</dc:title>
  <dc:creator>Madelyn Kayli Joe</dc:creator>
  <cp:lastModifiedBy>Nicole Hyslop</cp:lastModifiedBy>
  <cp:revision>33</cp:revision>
  <dcterms:created xsi:type="dcterms:W3CDTF">2022-10-26T16:35:03Z</dcterms:created>
  <dcterms:modified xsi:type="dcterms:W3CDTF">2023-05-30T23:17:00Z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0x01010032518045EA62814B8DC93611335BE191</vt:lpwstr>
  </property>
</Properties>
</file>